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35"/>
  </p:notesMasterIdLst>
  <p:sldIdLst>
    <p:sldId id="256" r:id="rId2"/>
    <p:sldId id="257" r:id="rId3"/>
    <p:sldId id="258" r:id="rId4"/>
    <p:sldId id="259" r:id="rId5"/>
    <p:sldId id="260" r:id="rId6"/>
    <p:sldId id="261" r:id="rId7"/>
    <p:sldId id="262" r:id="rId8"/>
    <p:sldId id="264" r:id="rId9"/>
    <p:sldId id="265" r:id="rId10"/>
    <p:sldId id="28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8" r:id="rId30"/>
    <p:sldId id="289" r:id="rId31"/>
    <p:sldId id="290" r:id="rId32"/>
    <p:sldId id="291" r:id="rId33"/>
    <p:sldId id="29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1" autoAdjust="0"/>
    <p:restoredTop sz="94611" autoAdjust="0"/>
  </p:normalViewPr>
  <p:slideViewPr>
    <p:cSldViewPr snapToGrid="0">
      <p:cViewPr varScale="1">
        <p:scale>
          <a:sx n="62" d="100"/>
          <a:sy n="62" d="100"/>
        </p:scale>
        <p:origin x="7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B1EAA-0C76-4427-AB0D-E94D10BECCFB}" type="datetimeFigureOut">
              <a:rPr lang="en-IN" smtClean="0"/>
              <a:t>15-11-2023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D7954-02C3-4682-B8B6-B3EB8751ADFF}" type="slidenum">
              <a:rPr lang="en-IN" smtClean="0"/>
              <a:t>‹#›</a:t>
            </a:fld>
            <a:endParaRPr lang="en-IN"/>
          </a:p>
        </p:txBody>
      </p:sp>
    </p:spTree>
    <p:extLst>
      <p:ext uri="{BB962C8B-B14F-4D97-AF65-F5344CB8AC3E}">
        <p14:creationId xmlns:p14="http://schemas.microsoft.com/office/powerpoint/2010/main" val="359693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5D7954-02C3-4682-B8B6-B3EB8751ADFF}" type="slidenum">
              <a:rPr lang="en-IN" smtClean="0"/>
              <a:t>17</a:t>
            </a:fld>
            <a:endParaRPr lang="en-IN"/>
          </a:p>
        </p:txBody>
      </p:sp>
    </p:spTree>
    <p:extLst>
      <p:ext uri="{BB962C8B-B14F-4D97-AF65-F5344CB8AC3E}">
        <p14:creationId xmlns:p14="http://schemas.microsoft.com/office/powerpoint/2010/main" val="1370808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72526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219322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62415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3899161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4390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393960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344110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211759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1119887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5624C5-4E73-4122-9BA2-483C699C7D6E}" type="datetimeFigureOut">
              <a:rPr lang="en-IN" smtClean="0"/>
              <a:t>15-11-2023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1150296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5624C5-4E73-4122-9BA2-483C699C7D6E}" type="datetimeFigureOut">
              <a:rPr lang="en-IN" smtClean="0"/>
              <a:t>15-11-2023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990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624C5-4E73-4122-9BA2-483C699C7D6E}" type="datetimeFigureOut">
              <a:rPr lang="en-IN" smtClean="0"/>
              <a:t>15-11-2023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40941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5624C5-4E73-4122-9BA2-483C699C7D6E}" type="datetimeFigureOut">
              <a:rPr lang="en-IN" smtClean="0"/>
              <a:t>15-11-2023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3707584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5624C5-4E73-4122-9BA2-483C699C7D6E}" type="datetimeFigureOut">
              <a:rPr lang="en-IN" smtClean="0"/>
              <a:t>15-11-2023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156015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5624C5-4E73-4122-9BA2-483C699C7D6E}" type="datetimeFigureOut">
              <a:rPr lang="en-IN" smtClean="0"/>
              <a:t>15-11-2023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3811-4001-412A-B61E-CCFFB72B13A8}" type="slidenum">
              <a:rPr lang="en-IN" smtClean="0"/>
              <a:t>‹#›</a:t>
            </a:fld>
            <a:endParaRPr lang="en-IN"/>
          </a:p>
        </p:txBody>
      </p:sp>
    </p:spTree>
    <p:extLst>
      <p:ext uri="{BB962C8B-B14F-4D97-AF65-F5344CB8AC3E}">
        <p14:creationId xmlns:p14="http://schemas.microsoft.com/office/powerpoint/2010/main" val="145891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123811-4001-412A-B61E-CCFFB72B13A8}" type="slidenum">
              <a:rPr lang="en-IN" smtClean="0"/>
              <a:t>‹#›</a:t>
            </a:fld>
            <a:endParaRPr lang="en-IN"/>
          </a:p>
        </p:txBody>
      </p:sp>
      <p:sp>
        <p:nvSpPr>
          <p:cNvPr id="5" name="Date Placeholder 4"/>
          <p:cNvSpPr>
            <a:spLocks noGrp="1"/>
          </p:cNvSpPr>
          <p:nvPr>
            <p:ph type="dt" sz="half" idx="10"/>
          </p:nvPr>
        </p:nvSpPr>
        <p:spPr/>
        <p:txBody>
          <a:bodyPr/>
          <a:lstStyle/>
          <a:p>
            <a:fld id="{5B5624C5-4E73-4122-9BA2-483C699C7D6E}" type="datetimeFigureOut">
              <a:rPr lang="en-IN" smtClean="0"/>
              <a:t>15-11-2023</a:t>
            </a:fld>
            <a:endParaRPr lang="en-IN"/>
          </a:p>
        </p:txBody>
      </p:sp>
    </p:spTree>
    <p:extLst>
      <p:ext uri="{BB962C8B-B14F-4D97-AF65-F5344CB8AC3E}">
        <p14:creationId xmlns:p14="http://schemas.microsoft.com/office/powerpoint/2010/main" val="54448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5624C5-4E73-4122-9BA2-483C699C7D6E}" type="datetimeFigureOut">
              <a:rPr lang="en-IN" smtClean="0"/>
              <a:t>15-11-2023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123811-4001-412A-B61E-CCFFB72B13A8}" type="slidenum">
              <a:rPr lang="en-IN" smtClean="0"/>
              <a:t>‹#›</a:t>
            </a:fld>
            <a:endParaRPr lang="en-IN"/>
          </a:p>
        </p:txBody>
      </p:sp>
    </p:spTree>
    <p:extLst>
      <p:ext uri="{BB962C8B-B14F-4D97-AF65-F5344CB8AC3E}">
        <p14:creationId xmlns:p14="http://schemas.microsoft.com/office/powerpoint/2010/main" val="8270525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E5E0-86BB-20FC-542D-0828266977BB}"/>
              </a:ext>
            </a:extLst>
          </p:cNvPr>
          <p:cNvSpPr>
            <a:spLocks noGrp="1"/>
          </p:cNvSpPr>
          <p:nvPr>
            <p:ph type="ctrTitle"/>
          </p:nvPr>
        </p:nvSpPr>
        <p:spPr/>
        <p:txBody>
          <a:bodyPr/>
          <a:lstStyle/>
          <a:p>
            <a:r>
              <a:rPr lang="en-IN" sz="4800" b="0" i="0" dirty="0">
                <a:solidFill>
                  <a:srgbClr val="1F1F1F"/>
                </a:solidFill>
                <a:effectLst/>
                <a:latin typeface="Google Sans"/>
              </a:rPr>
              <a:t>Genetic Classification Project</a:t>
            </a:r>
            <a:endParaRPr lang="en-IN" sz="4800" dirty="0"/>
          </a:p>
        </p:txBody>
      </p:sp>
    </p:spTree>
    <p:extLst>
      <p:ext uri="{BB962C8B-B14F-4D97-AF65-F5344CB8AC3E}">
        <p14:creationId xmlns:p14="http://schemas.microsoft.com/office/powerpoint/2010/main" val="3770411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9EDF-F909-FB17-DB97-7FB44DDE44CD}"/>
              </a:ext>
            </a:extLst>
          </p:cNvPr>
          <p:cNvSpPr>
            <a:spLocks noGrp="1"/>
          </p:cNvSpPr>
          <p:nvPr>
            <p:ph type="title"/>
          </p:nvPr>
        </p:nvSpPr>
        <p:spPr>
          <a:xfrm rot="5400000" flipH="1" flipV="1">
            <a:off x="5344998" y="1818924"/>
            <a:ext cx="863878" cy="83637"/>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55A28AA3-3341-BD16-C500-E25902CAF25F}"/>
              </a:ext>
            </a:extLst>
          </p:cNvPr>
          <p:cNvSpPr>
            <a:spLocks noGrp="1"/>
          </p:cNvSpPr>
          <p:nvPr>
            <p:ph type="body" idx="1"/>
          </p:nvPr>
        </p:nvSpPr>
        <p:spPr/>
        <p:txBody>
          <a:bodyPr/>
          <a:lstStyle/>
          <a:p>
            <a:r>
              <a:rPr lang="en-US" dirty="0"/>
              <a:t>When encoding the columns the variant names go into the thousands so we decide to drop the columns.</a:t>
            </a:r>
            <a:endParaRPr lang="en-IN" dirty="0"/>
          </a:p>
        </p:txBody>
      </p:sp>
      <p:pic>
        <p:nvPicPr>
          <p:cNvPr id="5" name="Picture 4">
            <a:extLst>
              <a:ext uri="{FF2B5EF4-FFF2-40B4-BE49-F238E27FC236}">
                <a16:creationId xmlns:a16="http://schemas.microsoft.com/office/drawing/2014/main" id="{6CA8EF4B-23E9-7B34-C4A6-AAD002A48A8C}"/>
              </a:ext>
            </a:extLst>
          </p:cNvPr>
          <p:cNvPicPr>
            <a:picLocks noChangeAspect="1"/>
          </p:cNvPicPr>
          <p:nvPr/>
        </p:nvPicPr>
        <p:blipFill>
          <a:blip r:embed="rId2"/>
          <a:stretch>
            <a:fillRect/>
          </a:stretch>
        </p:blipFill>
        <p:spPr>
          <a:xfrm>
            <a:off x="0" y="459814"/>
            <a:ext cx="8286161" cy="2395753"/>
          </a:xfrm>
          <a:prstGeom prst="rect">
            <a:avLst/>
          </a:prstGeom>
        </p:spPr>
      </p:pic>
      <p:pic>
        <p:nvPicPr>
          <p:cNvPr id="7" name="Picture 6">
            <a:extLst>
              <a:ext uri="{FF2B5EF4-FFF2-40B4-BE49-F238E27FC236}">
                <a16:creationId xmlns:a16="http://schemas.microsoft.com/office/drawing/2014/main" id="{21D81D2D-2F5A-4378-4E5C-7850620B0736}"/>
              </a:ext>
            </a:extLst>
          </p:cNvPr>
          <p:cNvPicPr>
            <a:picLocks noChangeAspect="1"/>
          </p:cNvPicPr>
          <p:nvPr/>
        </p:nvPicPr>
        <p:blipFill>
          <a:blip r:embed="rId3"/>
          <a:stretch>
            <a:fillRect/>
          </a:stretch>
        </p:blipFill>
        <p:spPr>
          <a:xfrm>
            <a:off x="125299" y="2919969"/>
            <a:ext cx="7209145" cy="1486029"/>
          </a:xfrm>
          <a:prstGeom prst="rect">
            <a:avLst/>
          </a:prstGeom>
        </p:spPr>
      </p:pic>
    </p:spTree>
    <p:extLst>
      <p:ext uri="{BB962C8B-B14F-4D97-AF65-F5344CB8AC3E}">
        <p14:creationId xmlns:p14="http://schemas.microsoft.com/office/powerpoint/2010/main" val="153246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10A2ED-DBC7-30B0-E7FE-8BDE3B4D119F}"/>
              </a:ext>
            </a:extLst>
          </p:cNvPr>
          <p:cNvPicPr>
            <a:picLocks noChangeAspect="1"/>
          </p:cNvPicPr>
          <p:nvPr/>
        </p:nvPicPr>
        <p:blipFill>
          <a:blip r:embed="rId2"/>
          <a:stretch>
            <a:fillRect/>
          </a:stretch>
        </p:blipFill>
        <p:spPr>
          <a:xfrm>
            <a:off x="752509" y="0"/>
            <a:ext cx="3969264" cy="2291427"/>
          </a:xfrm>
          <a:prstGeom prst="rect">
            <a:avLst/>
          </a:prstGeom>
        </p:spPr>
      </p:pic>
      <p:pic>
        <p:nvPicPr>
          <p:cNvPr id="7" name="Picture 6">
            <a:extLst>
              <a:ext uri="{FF2B5EF4-FFF2-40B4-BE49-F238E27FC236}">
                <a16:creationId xmlns:a16="http://schemas.microsoft.com/office/drawing/2014/main" id="{66F8B3CB-DC2E-6E60-8626-6209D8281B78}"/>
              </a:ext>
            </a:extLst>
          </p:cNvPr>
          <p:cNvPicPr>
            <a:picLocks noChangeAspect="1"/>
          </p:cNvPicPr>
          <p:nvPr/>
        </p:nvPicPr>
        <p:blipFill>
          <a:blip r:embed="rId3"/>
          <a:stretch>
            <a:fillRect/>
          </a:stretch>
        </p:blipFill>
        <p:spPr>
          <a:xfrm>
            <a:off x="613821" y="2387600"/>
            <a:ext cx="4740051" cy="861135"/>
          </a:xfrm>
          <a:prstGeom prst="rect">
            <a:avLst/>
          </a:prstGeom>
        </p:spPr>
      </p:pic>
      <p:sp>
        <p:nvSpPr>
          <p:cNvPr id="8" name="Rectangle 1">
            <a:extLst>
              <a:ext uri="{FF2B5EF4-FFF2-40B4-BE49-F238E27FC236}">
                <a16:creationId xmlns:a16="http://schemas.microsoft.com/office/drawing/2014/main" id="{9DBD1B26-C15D-6C24-0528-59DD3DC7A630}"/>
              </a:ext>
            </a:extLst>
          </p:cNvPr>
          <p:cNvSpPr>
            <a:spLocks noGrp="1" noChangeArrowheads="1"/>
          </p:cNvSpPr>
          <p:nvPr>
            <p:ph type="body" idx="1"/>
          </p:nvPr>
        </p:nvSpPr>
        <p:spPr bwMode="auto">
          <a:xfrm>
            <a:off x="510596" y="3429000"/>
            <a:ext cx="7340632" cy="334853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accent2">
                    <a:lumMod val="50000"/>
                  </a:schemeClr>
                </a:solidFill>
                <a:effectLst/>
                <a:latin typeface="Google Sans"/>
              </a:rPr>
              <a:t>Step 1: Setting a threshold for ORIGIN values</a:t>
            </a:r>
            <a:endParaRPr kumimoji="0" lang="en-US" altLang="en-US" sz="800" b="1" i="0" u="sng" strike="noStrike" cap="none" normalizeH="0" baseline="0" dirty="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Google Sans"/>
              </a:rPr>
              <a:t>The </a:t>
            </a:r>
            <a:r>
              <a:rPr kumimoji="0" lang="en-US" altLang="en-US" sz="1000" b="0" i="0" u="none" strike="noStrike" cap="none" normalizeH="0" baseline="0" dirty="0">
                <a:ln>
                  <a:noFill/>
                </a:ln>
                <a:effectLst/>
                <a:latin typeface="Google Sans Mono"/>
              </a:rPr>
              <a:t>threshold = 63940</a:t>
            </a:r>
            <a:r>
              <a:rPr kumimoji="0" lang="en-US" altLang="en-US" sz="1200" b="0" i="0" u="none" strike="noStrike" cap="none" normalizeH="0" baseline="0" dirty="0">
                <a:ln>
                  <a:noFill/>
                </a:ln>
                <a:effectLst/>
                <a:latin typeface="Google Sans"/>
              </a:rPr>
              <a:t> statement sets a threshold value of 63940. This threshold will be used to determine which ORIGIN values to combine into a single category.</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accent2">
                    <a:lumMod val="50000"/>
                  </a:schemeClr>
                </a:solidFill>
                <a:effectLst/>
                <a:latin typeface="Google Sans"/>
              </a:rPr>
              <a:t>Step 2: Counting the occurrences of ORIGIN values</a:t>
            </a:r>
            <a:endParaRPr kumimoji="0" lang="en-US" altLang="en-US" sz="800" b="1" i="0" u="sng" strike="noStrike" cap="none" normalizeH="0" baseline="0" dirty="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Google Sans"/>
              </a:rPr>
              <a:t>The </a:t>
            </a:r>
            <a:r>
              <a:rPr kumimoji="0" lang="en-US" altLang="en-US" sz="1000" b="0" i="0" u="none" strike="noStrike" cap="none" normalizeH="0" baseline="0" dirty="0" err="1">
                <a:ln>
                  <a:noFill/>
                </a:ln>
                <a:effectLst/>
                <a:latin typeface="Google Sans Mono"/>
              </a:rPr>
              <a:t>value_counts</a:t>
            </a:r>
            <a:r>
              <a:rPr kumimoji="0" lang="en-US" altLang="en-US" sz="1000" b="0" i="0" u="none" strike="noStrike" cap="none" normalizeH="0" baseline="0" dirty="0">
                <a:ln>
                  <a:noFill/>
                </a:ln>
                <a:effectLst/>
                <a:latin typeface="Google Sans Mono"/>
              </a:rPr>
              <a:t> = </a:t>
            </a:r>
            <a:r>
              <a:rPr kumimoji="0" lang="en-US" altLang="en-US" sz="1000" b="0" i="0" u="none" strike="noStrike" cap="none" normalizeH="0" baseline="0" dirty="0" err="1">
                <a:ln>
                  <a:noFill/>
                </a:ln>
                <a:effectLst/>
                <a:latin typeface="Google Sans Mono"/>
              </a:rPr>
              <a:t>df</a:t>
            </a:r>
            <a:r>
              <a:rPr kumimoji="0" lang="en-US" altLang="en-US" sz="1000" b="0" i="0" u="none" strike="noStrike" cap="none" normalizeH="0" baseline="0" dirty="0">
                <a:ln>
                  <a:noFill/>
                </a:ln>
                <a:effectLst/>
                <a:latin typeface="Google Sans Mono"/>
              </a:rPr>
              <a:t>['ORIGIN'].</a:t>
            </a:r>
            <a:r>
              <a:rPr kumimoji="0" lang="en-US" altLang="en-US" sz="1000" b="0" i="0" u="none" strike="noStrike" cap="none" normalizeH="0" baseline="0" dirty="0" err="1">
                <a:ln>
                  <a:noFill/>
                </a:ln>
                <a:effectLst/>
                <a:latin typeface="Google Sans Mono"/>
              </a:rPr>
              <a:t>value_counts</a:t>
            </a:r>
            <a:r>
              <a:rPr kumimoji="0" lang="en-US" altLang="en-US" sz="1000" b="0" i="0" u="none" strike="noStrike" cap="none" normalizeH="0" baseline="0" dirty="0">
                <a:ln>
                  <a:noFill/>
                </a:ln>
                <a:effectLst/>
                <a:latin typeface="Google Sans Mono"/>
              </a:rPr>
              <a:t>()</a:t>
            </a:r>
            <a:r>
              <a:rPr kumimoji="0" lang="en-US" altLang="en-US" sz="1200" b="0" i="0" u="none" strike="noStrike" cap="none" normalizeH="0" baseline="0" dirty="0">
                <a:ln>
                  <a:noFill/>
                </a:ln>
                <a:effectLst/>
                <a:latin typeface="Google Sans"/>
              </a:rPr>
              <a:t> statement counts the number of times each unique value appears in the </a:t>
            </a:r>
            <a:r>
              <a:rPr kumimoji="0" lang="en-US" altLang="en-US" sz="1000" b="0" i="0" u="none" strike="noStrike" cap="none" normalizeH="0" baseline="0" dirty="0">
                <a:ln>
                  <a:noFill/>
                </a:ln>
                <a:effectLst/>
                <a:latin typeface="Google Sans Mono"/>
              </a:rPr>
              <a:t>ORIGIN</a:t>
            </a:r>
            <a:r>
              <a:rPr kumimoji="0" lang="en-US" altLang="en-US" sz="1200" b="0" i="0" u="none" strike="noStrike" cap="none" normalizeH="0" baseline="0" dirty="0">
                <a:ln>
                  <a:noFill/>
                </a:ln>
                <a:effectLst/>
                <a:latin typeface="Google Sans"/>
              </a:rPr>
              <a:t> column of the </a:t>
            </a:r>
            <a:r>
              <a:rPr kumimoji="0" lang="en-US" altLang="en-US" sz="1200" b="0" i="0" u="none" strike="noStrike" cap="none" normalizeH="0" baseline="0" dirty="0" err="1">
                <a:ln>
                  <a:noFill/>
                </a:ln>
                <a:effectLst/>
                <a:latin typeface="Google Sans"/>
              </a:rPr>
              <a:t>DataFrame</a:t>
            </a:r>
            <a:r>
              <a:rPr kumimoji="0" lang="en-US" altLang="en-US" sz="1200" b="0" i="0" u="none" strike="noStrike" cap="none" normalizeH="0" baseline="0" dirty="0">
                <a:ln>
                  <a:noFill/>
                </a:ln>
                <a:effectLst/>
                <a:latin typeface="Google Sans"/>
              </a:rPr>
              <a:t> </a:t>
            </a:r>
            <a:r>
              <a:rPr kumimoji="0" lang="en-US" altLang="en-US" sz="1000" b="0" i="0" u="none" strike="noStrike" cap="none" normalizeH="0" baseline="0" dirty="0" err="1">
                <a:ln>
                  <a:noFill/>
                </a:ln>
                <a:effectLst/>
                <a:latin typeface="Google Sans Mono"/>
              </a:rPr>
              <a:t>df</a:t>
            </a:r>
            <a:r>
              <a:rPr kumimoji="0" lang="en-US" altLang="en-US" sz="1200" b="0" i="0" u="none" strike="noStrike" cap="none" normalizeH="0" baseline="0" dirty="0">
                <a:ln>
                  <a:noFill/>
                </a:ln>
                <a:effectLst/>
                <a:latin typeface="Google Sans"/>
              </a:rPr>
              <a:t>. This results in a Series object where the index represents the unique ORIGIN values and the values represent their corresponding counts.</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accent2">
                    <a:lumMod val="50000"/>
                  </a:schemeClr>
                </a:solidFill>
                <a:effectLst/>
                <a:latin typeface="Google Sans"/>
              </a:rPr>
              <a:t>Step 3: Identifying values to combine</a:t>
            </a:r>
            <a:endParaRPr kumimoji="0" lang="en-US" altLang="en-US" sz="800" b="1" i="0" u="sng" strike="noStrike" cap="none" normalizeH="0" baseline="0" dirty="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Google Sans"/>
              </a:rPr>
              <a:t>The </a:t>
            </a:r>
            <a:r>
              <a:rPr kumimoji="0" lang="en-US" altLang="en-US" sz="1000" b="0" i="0" u="none" strike="noStrike" cap="none" normalizeH="0" baseline="0" dirty="0" err="1">
                <a:ln>
                  <a:noFill/>
                </a:ln>
                <a:effectLst/>
                <a:latin typeface="Google Sans Mono"/>
              </a:rPr>
              <a:t>to_combine</a:t>
            </a:r>
            <a:r>
              <a:rPr kumimoji="0" lang="en-US" altLang="en-US" sz="1000" b="0" i="0" u="none" strike="noStrike" cap="none" normalizeH="0" baseline="0" dirty="0">
                <a:ln>
                  <a:noFill/>
                </a:ln>
                <a:effectLst/>
                <a:latin typeface="Google Sans Mono"/>
              </a:rPr>
              <a:t> = </a:t>
            </a:r>
            <a:r>
              <a:rPr kumimoji="0" lang="en-US" altLang="en-US" sz="1000" b="0" i="0" u="none" strike="noStrike" cap="none" normalizeH="0" baseline="0" dirty="0" err="1">
                <a:ln>
                  <a:noFill/>
                </a:ln>
                <a:effectLst/>
                <a:latin typeface="Google Sans Mono"/>
              </a:rPr>
              <a:t>value_counts</a:t>
            </a:r>
            <a:r>
              <a:rPr kumimoji="0" lang="en-US" altLang="en-US" sz="1000" b="0" i="0" u="none" strike="noStrike" cap="none" normalizeH="0" baseline="0" dirty="0">
                <a:ln>
                  <a:noFill/>
                </a:ln>
                <a:effectLst/>
                <a:latin typeface="Google Sans Mono"/>
              </a:rPr>
              <a:t>[</a:t>
            </a:r>
            <a:r>
              <a:rPr kumimoji="0" lang="en-US" altLang="en-US" sz="1000" b="0" i="0" u="none" strike="noStrike" cap="none" normalizeH="0" baseline="0" dirty="0" err="1">
                <a:ln>
                  <a:noFill/>
                </a:ln>
                <a:effectLst/>
                <a:latin typeface="Google Sans Mono"/>
              </a:rPr>
              <a:t>value_counts</a:t>
            </a:r>
            <a:r>
              <a:rPr kumimoji="0" lang="en-US" altLang="en-US" sz="1000" b="0" i="0" u="none" strike="noStrike" cap="none" normalizeH="0" baseline="0" dirty="0">
                <a:ln>
                  <a:noFill/>
                </a:ln>
                <a:effectLst/>
                <a:latin typeface="Google Sans Mono"/>
              </a:rPr>
              <a:t> &lt; threshold].index</a:t>
            </a:r>
            <a:r>
              <a:rPr kumimoji="0" lang="en-US" altLang="en-US" sz="1200" b="0" i="0" u="none" strike="noStrike" cap="none" normalizeH="0" baseline="0" dirty="0">
                <a:ln>
                  <a:noFill/>
                </a:ln>
                <a:effectLst/>
                <a:latin typeface="Google Sans"/>
              </a:rPr>
              <a:t> statement identifies the ORIGIN values that have a count less than the specified threshold. This is achieved by selecting the indices of the </a:t>
            </a:r>
            <a:r>
              <a:rPr kumimoji="0" lang="en-US" altLang="en-US" sz="1200" b="0" i="0" u="none" strike="noStrike" cap="none" normalizeH="0" baseline="0" dirty="0" err="1">
                <a:ln>
                  <a:noFill/>
                </a:ln>
                <a:effectLst/>
                <a:latin typeface="Google Sans"/>
              </a:rPr>
              <a:t>value_counts</a:t>
            </a:r>
            <a:r>
              <a:rPr kumimoji="0" lang="en-US" altLang="en-US" sz="1200" b="0" i="0" u="none" strike="noStrike" cap="none" normalizeH="0" baseline="0" dirty="0">
                <a:ln>
                  <a:noFill/>
                </a:ln>
                <a:effectLst/>
                <a:latin typeface="Google Sans"/>
              </a:rPr>
              <a:t> Series where the values are less than the threshold.</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accent2">
                    <a:lumMod val="50000"/>
                  </a:schemeClr>
                </a:solidFill>
                <a:effectLst/>
                <a:latin typeface="Google Sans"/>
              </a:rPr>
              <a:t>Step 4: Replacing ORIGIN values with 0</a:t>
            </a:r>
            <a:endParaRPr kumimoji="0" lang="en-US" altLang="en-US" sz="800" b="1" i="0" u="sng" strike="noStrike" cap="none" normalizeH="0" baseline="0" dirty="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Google Sans"/>
              </a:rPr>
              <a:t>The </a:t>
            </a:r>
            <a:r>
              <a:rPr kumimoji="0" lang="en-US" altLang="en-US" sz="1000" b="0" i="0" u="none" strike="noStrike" cap="none" normalizeH="0" baseline="0" dirty="0" err="1">
                <a:ln>
                  <a:noFill/>
                </a:ln>
                <a:effectLst/>
                <a:latin typeface="Google Sans Mono"/>
              </a:rPr>
              <a:t>df</a:t>
            </a:r>
            <a:r>
              <a:rPr kumimoji="0" lang="en-US" altLang="en-US" sz="1000" b="0" i="0" u="none" strike="noStrike" cap="none" normalizeH="0" baseline="0" dirty="0">
                <a:ln>
                  <a:noFill/>
                </a:ln>
                <a:effectLst/>
                <a:latin typeface="Google Sans Mono"/>
              </a:rPr>
              <a:t>['ORIGIN'] = </a:t>
            </a:r>
            <a:r>
              <a:rPr kumimoji="0" lang="en-US" altLang="en-US" sz="1000" b="0" i="0" u="none" strike="noStrike" cap="none" normalizeH="0" baseline="0" dirty="0" err="1">
                <a:ln>
                  <a:noFill/>
                </a:ln>
                <a:effectLst/>
                <a:latin typeface="Google Sans Mono"/>
              </a:rPr>
              <a:t>df</a:t>
            </a:r>
            <a:r>
              <a:rPr kumimoji="0" lang="en-US" altLang="en-US" sz="1000" b="0" i="0" u="none" strike="noStrike" cap="none" normalizeH="0" baseline="0" dirty="0">
                <a:ln>
                  <a:noFill/>
                </a:ln>
                <a:effectLst/>
                <a:latin typeface="Google Sans Mono"/>
              </a:rPr>
              <a:t>['ORIGIN'].replace(</a:t>
            </a:r>
            <a:r>
              <a:rPr kumimoji="0" lang="en-US" altLang="en-US" sz="1000" b="0" i="0" u="none" strike="noStrike" cap="none" normalizeH="0" baseline="0" dirty="0" err="1">
                <a:ln>
                  <a:noFill/>
                </a:ln>
                <a:effectLst/>
                <a:latin typeface="Google Sans Mono"/>
              </a:rPr>
              <a:t>to_combine</a:t>
            </a:r>
            <a:r>
              <a:rPr kumimoji="0" lang="en-US" altLang="en-US" sz="1000" b="0" i="0" u="none" strike="noStrike" cap="none" normalizeH="0" baseline="0" dirty="0">
                <a:ln>
                  <a:noFill/>
                </a:ln>
                <a:effectLst/>
                <a:latin typeface="Google Sans Mono"/>
              </a:rPr>
              <a:t>, 0)</a:t>
            </a:r>
            <a:r>
              <a:rPr kumimoji="0" lang="en-US" altLang="en-US" sz="1200" b="0" i="0" u="none" strike="noStrike" cap="none" normalizeH="0" baseline="0" dirty="0">
                <a:ln>
                  <a:noFill/>
                </a:ln>
                <a:effectLst/>
                <a:latin typeface="Google Sans"/>
              </a:rPr>
              <a:t> statement replaces all occurrences of the ORIGIN values identified in step 3 with the value 0. This effectively combines all low-frequency ORIGIN values into a single category represented by 0.</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Google Sans"/>
              </a:rPr>
              <a:t>In summary, this code combines low-frequency ORIGIN values into a single category to reduce the number of unique values and simplify the analysis or modeling task.</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712023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F75EA-588E-AE57-AFE7-3AB3E2804DB8}"/>
              </a:ext>
            </a:extLst>
          </p:cNvPr>
          <p:cNvPicPr>
            <a:picLocks noChangeAspect="1"/>
          </p:cNvPicPr>
          <p:nvPr/>
        </p:nvPicPr>
        <p:blipFill>
          <a:blip r:embed="rId2"/>
          <a:stretch>
            <a:fillRect/>
          </a:stretch>
        </p:blipFill>
        <p:spPr>
          <a:xfrm>
            <a:off x="145304" y="65690"/>
            <a:ext cx="9114310" cy="1950889"/>
          </a:xfrm>
          <a:prstGeom prst="rect">
            <a:avLst/>
          </a:prstGeom>
        </p:spPr>
      </p:pic>
      <p:pic>
        <p:nvPicPr>
          <p:cNvPr id="9" name="Picture 8">
            <a:extLst>
              <a:ext uri="{FF2B5EF4-FFF2-40B4-BE49-F238E27FC236}">
                <a16:creationId xmlns:a16="http://schemas.microsoft.com/office/drawing/2014/main" id="{60DEDF3D-97DC-61D7-02DC-92F91D9F1719}"/>
              </a:ext>
            </a:extLst>
          </p:cNvPr>
          <p:cNvPicPr>
            <a:picLocks noChangeAspect="1"/>
          </p:cNvPicPr>
          <p:nvPr/>
        </p:nvPicPr>
        <p:blipFill>
          <a:blip r:embed="rId3"/>
          <a:stretch>
            <a:fillRect/>
          </a:stretch>
        </p:blipFill>
        <p:spPr>
          <a:xfrm>
            <a:off x="145304" y="2016579"/>
            <a:ext cx="4686827" cy="1341476"/>
          </a:xfrm>
          <a:prstGeom prst="rect">
            <a:avLst/>
          </a:prstGeom>
        </p:spPr>
      </p:pic>
      <p:pic>
        <p:nvPicPr>
          <p:cNvPr id="11" name="Picture 10">
            <a:extLst>
              <a:ext uri="{FF2B5EF4-FFF2-40B4-BE49-F238E27FC236}">
                <a16:creationId xmlns:a16="http://schemas.microsoft.com/office/drawing/2014/main" id="{5DBB52CB-0C7C-7686-FF04-3475A6933712}"/>
              </a:ext>
            </a:extLst>
          </p:cNvPr>
          <p:cNvPicPr>
            <a:picLocks noChangeAspect="1"/>
          </p:cNvPicPr>
          <p:nvPr/>
        </p:nvPicPr>
        <p:blipFill>
          <a:blip r:embed="rId4"/>
          <a:stretch>
            <a:fillRect/>
          </a:stretch>
        </p:blipFill>
        <p:spPr>
          <a:xfrm>
            <a:off x="145304" y="3358055"/>
            <a:ext cx="6797629" cy="1585097"/>
          </a:xfrm>
          <a:prstGeom prst="rect">
            <a:avLst/>
          </a:prstGeom>
        </p:spPr>
      </p:pic>
    </p:spTree>
    <p:extLst>
      <p:ext uri="{BB962C8B-B14F-4D97-AF65-F5344CB8AC3E}">
        <p14:creationId xmlns:p14="http://schemas.microsoft.com/office/powerpoint/2010/main" val="395966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DAAE1-92F6-44CB-4461-43F3806821F0}"/>
              </a:ext>
            </a:extLst>
          </p:cNvPr>
          <p:cNvPicPr>
            <a:picLocks noChangeAspect="1"/>
          </p:cNvPicPr>
          <p:nvPr/>
        </p:nvPicPr>
        <p:blipFill>
          <a:blip r:embed="rId2"/>
          <a:stretch>
            <a:fillRect/>
          </a:stretch>
        </p:blipFill>
        <p:spPr>
          <a:xfrm>
            <a:off x="644122" y="150158"/>
            <a:ext cx="7514533" cy="2477575"/>
          </a:xfrm>
          <a:prstGeom prst="rect">
            <a:avLst/>
          </a:prstGeom>
        </p:spPr>
      </p:pic>
      <p:sp>
        <p:nvSpPr>
          <p:cNvPr id="4" name="Rectangle 3">
            <a:extLst>
              <a:ext uri="{FF2B5EF4-FFF2-40B4-BE49-F238E27FC236}">
                <a16:creationId xmlns:a16="http://schemas.microsoft.com/office/drawing/2014/main" id="{5F939D5B-8151-01CE-0912-35D610D2126B}"/>
              </a:ext>
            </a:extLst>
          </p:cNvPr>
          <p:cNvSpPr/>
          <p:nvPr/>
        </p:nvSpPr>
        <p:spPr>
          <a:xfrm>
            <a:off x="835573" y="2892972"/>
            <a:ext cx="7260020" cy="3082159"/>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r>
              <a:rPr lang="en-US" sz="1050" dirty="0">
                <a:solidFill>
                  <a:schemeClr val="tx1"/>
                </a:solidFill>
                <a:latin typeface="Arial" panose="020B0604020202020204" pitchFamily="34" charset="0"/>
                <a:cs typeface="Arial" panose="020B0604020202020204" pitchFamily="34" charset="0"/>
              </a:rPr>
              <a:t>The first line imports the necessary modules, `re` and `</a:t>
            </a:r>
            <a:r>
              <a:rPr lang="en-US" sz="1050" dirty="0" err="1">
                <a:solidFill>
                  <a:schemeClr val="tx1"/>
                </a:solidFill>
                <a:latin typeface="Arial" panose="020B0604020202020204" pitchFamily="34" charset="0"/>
                <a:cs typeface="Arial" panose="020B0604020202020204" pitchFamily="34" charset="0"/>
              </a:rPr>
              <a:t>numpy</a:t>
            </a:r>
            <a:r>
              <a:rPr lang="en-US" sz="1050" dirty="0">
                <a:solidFill>
                  <a:schemeClr val="tx1"/>
                </a:solidFill>
                <a:latin typeface="Arial" panose="020B0604020202020204" pitchFamily="34" charset="0"/>
                <a:cs typeface="Arial" panose="020B0604020202020204" pitchFamily="34" charset="0"/>
              </a:rPr>
              <a:t>`. Then, it appears that the code converts the 'Feature' column of the </a:t>
            </a:r>
            <a:r>
              <a:rPr lang="en-US" sz="1050" dirty="0" err="1">
                <a:solidFill>
                  <a:schemeClr val="tx1"/>
                </a:solidFill>
                <a:latin typeface="Arial" panose="020B0604020202020204" pitchFamily="34" charset="0"/>
                <a:cs typeface="Arial" panose="020B0604020202020204" pitchFamily="34" charset="0"/>
              </a:rPr>
              <a:t>DataFrame</a:t>
            </a:r>
            <a:r>
              <a:rPr lang="en-US" sz="1050" dirty="0">
                <a:solidFill>
                  <a:schemeClr val="tx1"/>
                </a:solidFill>
                <a:latin typeface="Arial" panose="020B0604020202020204" pitchFamily="34" charset="0"/>
                <a:cs typeface="Arial" panose="020B0604020202020204" pitchFamily="34" charset="0"/>
              </a:rPr>
              <a:t> to a string type. Following that, the script uses regular expressions (`</a:t>
            </a:r>
            <a:r>
              <a:rPr lang="en-US" sz="1050" dirty="0" err="1">
                <a:solidFill>
                  <a:schemeClr val="tx1"/>
                </a:solidFill>
                <a:latin typeface="Arial" panose="020B0604020202020204" pitchFamily="34" charset="0"/>
                <a:cs typeface="Arial" panose="020B0604020202020204" pitchFamily="34" charset="0"/>
              </a:rPr>
              <a:t>re.sub</a:t>
            </a:r>
            <a:r>
              <a:rPr lang="en-US" sz="1050" dirty="0">
                <a:solidFill>
                  <a:schemeClr val="tx1"/>
                </a:solidFill>
                <a:latin typeface="Arial" panose="020B0604020202020204" pitchFamily="34" charset="0"/>
                <a:cs typeface="Arial" panose="020B0604020202020204" pitchFamily="34" charset="0"/>
              </a:rPr>
              <a:t>`) to remove any digits from the 'Feature' column. The next step seems to be filtering the values in the 'Feature' column based on certain conditions. If the string contains either 'XM' or 'NM', the original value is retained, otherwise, it is replaced with 'Other'.</a:t>
            </a:r>
          </a:p>
          <a:p>
            <a:pPr algn="ctr"/>
            <a:endParaRPr lang="en-US" sz="1050" dirty="0">
              <a:solidFill>
                <a:schemeClr val="tx1"/>
              </a:solidFill>
              <a:latin typeface="Arial" panose="020B0604020202020204" pitchFamily="34" charset="0"/>
              <a:cs typeface="Arial" panose="020B0604020202020204" pitchFamily="34" charset="0"/>
            </a:endParaRPr>
          </a:p>
          <a:p>
            <a:pPr algn="ctr"/>
            <a:r>
              <a:rPr lang="en-US" sz="1050" dirty="0">
                <a:solidFill>
                  <a:schemeClr val="tx1"/>
                </a:solidFill>
                <a:latin typeface="Arial" panose="020B0604020202020204" pitchFamily="34" charset="0"/>
                <a:cs typeface="Arial" panose="020B0604020202020204" pitchFamily="34" charset="0"/>
              </a:rPr>
              <a:t>Additionally, the script seems to be handling missing values. It replaces the string 'nan' with the NumPy representation of missing values, `</a:t>
            </a:r>
            <a:r>
              <a:rPr lang="en-US" sz="1050" dirty="0" err="1">
                <a:solidFill>
                  <a:schemeClr val="tx1"/>
                </a:solidFill>
                <a:latin typeface="Arial" panose="020B0604020202020204" pitchFamily="34" charset="0"/>
                <a:cs typeface="Arial" panose="020B0604020202020204" pitchFamily="34" charset="0"/>
              </a:rPr>
              <a:t>np.nan</a:t>
            </a:r>
            <a:r>
              <a:rPr lang="en-US" sz="1050" dirty="0">
                <a:solidFill>
                  <a:schemeClr val="tx1"/>
                </a:solidFill>
                <a:latin typeface="Arial" panose="020B0604020202020204" pitchFamily="34" charset="0"/>
                <a:cs typeface="Arial" panose="020B0604020202020204" pitchFamily="34" charset="0"/>
              </a:rPr>
              <a:t>`, in the 'Feature' column. The next step involves finding specific patterns within the 'Feature' column using regular expressions. It extracts either 'NM' or 'XM' patterns, depending on their presence, and assigns the result to the 'Feature' column. If no 'NM' or 'XM' patterns are found, it assigns the value 'Other' to the 'Feature' column.</a:t>
            </a:r>
          </a:p>
          <a:p>
            <a:pPr algn="ctr"/>
            <a:endParaRPr lang="en-US" sz="1050" dirty="0">
              <a:solidFill>
                <a:schemeClr val="tx1"/>
              </a:solidFill>
              <a:latin typeface="Arial" panose="020B0604020202020204" pitchFamily="34" charset="0"/>
              <a:cs typeface="Arial" panose="020B0604020202020204" pitchFamily="34" charset="0"/>
            </a:endParaRPr>
          </a:p>
          <a:p>
            <a:pPr algn="ctr"/>
            <a:r>
              <a:rPr lang="en-US" sz="1050" dirty="0">
                <a:solidFill>
                  <a:schemeClr val="tx1"/>
                </a:solidFill>
                <a:latin typeface="Arial" panose="020B0604020202020204" pitchFamily="34" charset="0"/>
                <a:cs typeface="Arial" panose="020B0604020202020204" pitchFamily="34" charset="0"/>
              </a:rPr>
              <a:t>Overall, this code appears to be cleaning and preprocessing the 'Feature' column of the </a:t>
            </a:r>
            <a:r>
              <a:rPr lang="en-US" sz="1050" dirty="0" err="1">
                <a:solidFill>
                  <a:schemeClr val="tx1"/>
                </a:solidFill>
                <a:latin typeface="Arial" panose="020B0604020202020204" pitchFamily="34" charset="0"/>
                <a:cs typeface="Arial" panose="020B0604020202020204" pitchFamily="34" charset="0"/>
              </a:rPr>
              <a:t>DataFrame</a:t>
            </a:r>
            <a:r>
              <a:rPr lang="en-US" sz="1050" dirty="0">
                <a:solidFill>
                  <a:schemeClr val="tx1"/>
                </a:solidFill>
                <a:latin typeface="Arial" panose="020B0604020202020204" pitchFamily="34" charset="0"/>
                <a:cs typeface="Arial" panose="020B0604020202020204" pitchFamily="34" charset="0"/>
              </a:rPr>
              <a:t>, potentially for further analysis or modeling purposes, by standardizing the values based on certain conditions and patterns.</a:t>
            </a:r>
            <a:endParaRPr lang="en-IN" sz="10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695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06D575-EFA9-EE5D-48D7-C4B004912DC1}"/>
              </a:ext>
            </a:extLst>
          </p:cNvPr>
          <p:cNvPicPr>
            <a:picLocks noChangeAspect="1"/>
          </p:cNvPicPr>
          <p:nvPr/>
        </p:nvPicPr>
        <p:blipFill>
          <a:blip r:embed="rId2"/>
          <a:stretch>
            <a:fillRect/>
          </a:stretch>
        </p:blipFill>
        <p:spPr>
          <a:xfrm>
            <a:off x="107427" y="111347"/>
            <a:ext cx="7011008" cy="1432684"/>
          </a:xfrm>
          <a:prstGeom prst="rect">
            <a:avLst/>
          </a:prstGeom>
        </p:spPr>
      </p:pic>
      <p:pic>
        <p:nvPicPr>
          <p:cNvPr id="5" name="Picture 4">
            <a:extLst>
              <a:ext uri="{FF2B5EF4-FFF2-40B4-BE49-F238E27FC236}">
                <a16:creationId xmlns:a16="http://schemas.microsoft.com/office/drawing/2014/main" id="{B753B230-F456-F097-73E0-68201C1D4583}"/>
              </a:ext>
            </a:extLst>
          </p:cNvPr>
          <p:cNvPicPr>
            <a:picLocks noChangeAspect="1"/>
          </p:cNvPicPr>
          <p:nvPr/>
        </p:nvPicPr>
        <p:blipFill>
          <a:blip r:embed="rId3"/>
          <a:stretch>
            <a:fillRect/>
          </a:stretch>
        </p:blipFill>
        <p:spPr>
          <a:xfrm>
            <a:off x="107427" y="1577694"/>
            <a:ext cx="4557155" cy="373412"/>
          </a:xfrm>
          <a:prstGeom prst="rect">
            <a:avLst/>
          </a:prstGeom>
        </p:spPr>
      </p:pic>
      <p:pic>
        <p:nvPicPr>
          <p:cNvPr id="7" name="Picture 6">
            <a:extLst>
              <a:ext uri="{FF2B5EF4-FFF2-40B4-BE49-F238E27FC236}">
                <a16:creationId xmlns:a16="http://schemas.microsoft.com/office/drawing/2014/main" id="{27DE781A-2652-AFE7-BE82-3C3C04C2F237}"/>
              </a:ext>
            </a:extLst>
          </p:cNvPr>
          <p:cNvPicPr>
            <a:picLocks noChangeAspect="1"/>
          </p:cNvPicPr>
          <p:nvPr/>
        </p:nvPicPr>
        <p:blipFill>
          <a:blip r:embed="rId4"/>
          <a:stretch>
            <a:fillRect/>
          </a:stretch>
        </p:blipFill>
        <p:spPr>
          <a:xfrm>
            <a:off x="107427" y="2071695"/>
            <a:ext cx="6302286" cy="2011854"/>
          </a:xfrm>
          <a:prstGeom prst="rect">
            <a:avLst/>
          </a:prstGeom>
        </p:spPr>
      </p:pic>
      <p:pic>
        <p:nvPicPr>
          <p:cNvPr id="11" name="Picture 10">
            <a:extLst>
              <a:ext uri="{FF2B5EF4-FFF2-40B4-BE49-F238E27FC236}">
                <a16:creationId xmlns:a16="http://schemas.microsoft.com/office/drawing/2014/main" id="{96FF678D-47A4-0D9B-0F99-4484B76C7A2D}"/>
              </a:ext>
            </a:extLst>
          </p:cNvPr>
          <p:cNvPicPr>
            <a:picLocks noChangeAspect="1"/>
          </p:cNvPicPr>
          <p:nvPr/>
        </p:nvPicPr>
        <p:blipFill>
          <a:blip r:embed="rId5"/>
          <a:stretch>
            <a:fillRect/>
          </a:stretch>
        </p:blipFill>
        <p:spPr>
          <a:xfrm>
            <a:off x="107427" y="4156257"/>
            <a:ext cx="5601050" cy="2580242"/>
          </a:xfrm>
          <a:prstGeom prst="rect">
            <a:avLst/>
          </a:prstGeom>
        </p:spPr>
      </p:pic>
    </p:spTree>
    <p:extLst>
      <p:ext uri="{BB962C8B-B14F-4D97-AF65-F5344CB8AC3E}">
        <p14:creationId xmlns:p14="http://schemas.microsoft.com/office/powerpoint/2010/main" val="51640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76640-7418-C3D2-2D56-BA3F40F3E2EB}"/>
              </a:ext>
            </a:extLst>
          </p:cNvPr>
          <p:cNvPicPr>
            <a:picLocks noChangeAspect="1"/>
          </p:cNvPicPr>
          <p:nvPr/>
        </p:nvPicPr>
        <p:blipFill>
          <a:blip r:embed="rId2"/>
          <a:stretch>
            <a:fillRect/>
          </a:stretch>
        </p:blipFill>
        <p:spPr>
          <a:xfrm>
            <a:off x="55181" y="79554"/>
            <a:ext cx="5675586" cy="1078303"/>
          </a:xfrm>
          <a:prstGeom prst="rect">
            <a:avLst/>
          </a:prstGeom>
        </p:spPr>
      </p:pic>
      <p:pic>
        <p:nvPicPr>
          <p:cNvPr id="5" name="Picture 4">
            <a:extLst>
              <a:ext uri="{FF2B5EF4-FFF2-40B4-BE49-F238E27FC236}">
                <a16:creationId xmlns:a16="http://schemas.microsoft.com/office/drawing/2014/main" id="{E51423E2-D813-2FDB-C8F7-45835B9DE07C}"/>
              </a:ext>
            </a:extLst>
          </p:cNvPr>
          <p:cNvPicPr>
            <a:picLocks noChangeAspect="1"/>
          </p:cNvPicPr>
          <p:nvPr/>
        </p:nvPicPr>
        <p:blipFill>
          <a:blip r:embed="rId3"/>
          <a:stretch>
            <a:fillRect/>
          </a:stretch>
        </p:blipFill>
        <p:spPr>
          <a:xfrm>
            <a:off x="138956" y="1239549"/>
            <a:ext cx="4031329" cy="342930"/>
          </a:xfrm>
          <a:prstGeom prst="rect">
            <a:avLst/>
          </a:prstGeom>
        </p:spPr>
      </p:pic>
      <p:pic>
        <p:nvPicPr>
          <p:cNvPr id="7" name="Picture 6">
            <a:extLst>
              <a:ext uri="{FF2B5EF4-FFF2-40B4-BE49-F238E27FC236}">
                <a16:creationId xmlns:a16="http://schemas.microsoft.com/office/drawing/2014/main" id="{9192A05A-1DAD-9531-E276-6773B2E51D59}"/>
              </a:ext>
            </a:extLst>
          </p:cNvPr>
          <p:cNvPicPr>
            <a:picLocks noChangeAspect="1"/>
          </p:cNvPicPr>
          <p:nvPr/>
        </p:nvPicPr>
        <p:blipFill>
          <a:blip r:embed="rId4"/>
          <a:stretch>
            <a:fillRect/>
          </a:stretch>
        </p:blipFill>
        <p:spPr>
          <a:xfrm>
            <a:off x="138956" y="1828801"/>
            <a:ext cx="8516479" cy="4378668"/>
          </a:xfrm>
          <a:prstGeom prst="rect">
            <a:avLst/>
          </a:prstGeom>
        </p:spPr>
      </p:pic>
    </p:spTree>
    <p:extLst>
      <p:ext uri="{BB962C8B-B14F-4D97-AF65-F5344CB8AC3E}">
        <p14:creationId xmlns:p14="http://schemas.microsoft.com/office/powerpoint/2010/main" val="274259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EACF4D-C444-0789-1B30-B95498F56362}"/>
              </a:ext>
            </a:extLst>
          </p:cNvPr>
          <p:cNvPicPr>
            <a:picLocks noChangeAspect="1"/>
          </p:cNvPicPr>
          <p:nvPr/>
        </p:nvPicPr>
        <p:blipFill>
          <a:blip r:embed="rId2"/>
          <a:stretch>
            <a:fillRect/>
          </a:stretch>
        </p:blipFill>
        <p:spPr>
          <a:xfrm>
            <a:off x="2002413" y="2911753"/>
            <a:ext cx="5809401" cy="3664711"/>
          </a:xfrm>
          <a:prstGeom prst="rect">
            <a:avLst/>
          </a:prstGeom>
        </p:spPr>
      </p:pic>
      <p:pic>
        <p:nvPicPr>
          <p:cNvPr id="5" name="Picture 4">
            <a:extLst>
              <a:ext uri="{FF2B5EF4-FFF2-40B4-BE49-F238E27FC236}">
                <a16:creationId xmlns:a16="http://schemas.microsoft.com/office/drawing/2014/main" id="{A29C5BE8-DB43-E526-A493-A92163B3BD40}"/>
              </a:ext>
            </a:extLst>
          </p:cNvPr>
          <p:cNvPicPr>
            <a:picLocks noChangeAspect="1"/>
          </p:cNvPicPr>
          <p:nvPr/>
        </p:nvPicPr>
        <p:blipFill>
          <a:blip r:embed="rId3"/>
          <a:stretch>
            <a:fillRect/>
          </a:stretch>
        </p:blipFill>
        <p:spPr>
          <a:xfrm>
            <a:off x="2002413" y="363537"/>
            <a:ext cx="5622753" cy="2414622"/>
          </a:xfrm>
          <a:prstGeom prst="rect">
            <a:avLst/>
          </a:prstGeom>
        </p:spPr>
      </p:pic>
    </p:spTree>
    <p:extLst>
      <p:ext uri="{BB962C8B-B14F-4D97-AF65-F5344CB8AC3E}">
        <p14:creationId xmlns:p14="http://schemas.microsoft.com/office/powerpoint/2010/main" val="419901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02DCC-3446-5FEE-D0A8-844D057C9464}"/>
              </a:ext>
            </a:extLst>
          </p:cNvPr>
          <p:cNvPicPr>
            <a:picLocks noChangeAspect="1"/>
          </p:cNvPicPr>
          <p:nvPr/>
        </p:nvPicPr>
        <p:blipFill>
          <a:blip r:embed="rId3"/>
          <a:stretch>
            <a:fillRect/>
          </a:stretch>
        </p:blipFill>
        <p:spPr>
          <a:xfrm>
            <a:off x="481287" y="128628"/>
            <a:ext cx="7567010" cy="4004231"/>
          </a:xfrm>
          <a:prstGeom prst="rect">
            <a:avLst/>
          </a:prstGeom>
        </p:spPr>
      </p:pic>
      <p:pic>
        <p:nvPicPr>
          <p:cNvPr id="5" name="Picture 4">
            <a:extLst>
              <a:ext uri="{FF2B5EF4-FFF2-40B4-BE49-F238E27FC236}">
                <a16:creationId xmlns:a16="http://schemas.microsoft.com/office/drawing/2014/main" id="{04608F76-1AE7-F068-88B2-E8C3EBD8F190}"/>
              </a:ext>
            </a:extLst>
          </p:cNvPr>
          <p:cNvPicPr>
            <a:picLocks noChangeAspect="1"/>
          </p:cNvPicPr>
          <p:nvPr/>
        </p:nvPicPr>
        <p:blipFill>
          <a:blip r:embed="rId4"/>
          <a:stretch>
            <a:fillRect/>
          </a:stretch>
        </p:blipFill>
        <p:spPr>
          <a:xfrm>
            <a:off x="481287" y="4242555"/>
            <a:ext cx="6416636" cy="2226394"/>
          </a:xfrm>
          <a:prstGeom prst="rect">
            <a:avLst/>
          </a:prstGeom>
        </p:spPr>
      </p:pic>
    </p:spTree>
    <p:extLst>
      <p:ext uri="{BB962C8B-B14F-4D97-AF65-F5344CB8AC3E}">
        <p14:creationId xmlns:p14="http://schemas.microsoft.com/office/powerpoint/2010/main" val="5324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90469-6771-927D-51B8-B6973513988C}"/>
              </a:ext>
            </a:extLst>
          </p:cNvPr>
          <p:cNvPicPr>
            <a:picLocks noChangeAspect="1"/>
          </p:cNvPicPr>
          <p:nvPr/>
        </p:nvPicPr>
        <p:blipFill>
          <a:blip r:embed="rId2"/>
          <a:stretch>
            <a:fillRect/>
          </a:stretch>
        </p:blipFill>
        <p:spPr>
          <a:xfrm>
            <a:off x="1016175" y="2971800"/>
            <a:ext cx="5385462" cy="3649717"/>
          </a:xfrm>
          <a:prstGeom prst="rect">
            <a:avLst/>
          </a:prstGeom>
        </p:spPr>
      </p:pic>
      <p:pic>
        <p:nvPicPr>
          <p:cNvPr id="5" name="Picture 4">
            <a:extLst>
              <a:ext uri="{FF2B5EF4-FFF2-40B4-BE49-F238E27FC236}">
                <a16:creationId xmlns:a16="http://schemas.microsoft.com/office/drawing/2014/main" id="{0D7369B1-22DF-FA24-51A1-FED2BA7FCA41}"/>
              </a:ext>
            </a:extLst>
          </p:cNvPr>
          <p:cNvPicPr>
            <a:picLocks noChangeAspect="1"/>
          </p:cNvPicPr>
          <p:nvPr/>
        </p:nvPicPr>
        <p:blipFill>
          <a:blip r:embed="rId3"/>
          <a:stretch>
            <a:fillRect/>
          </a:stretch>
        </p:blipFill>
        <p:spPr>
          <a:xfrm>
            <a:off x="1060726" y="236483"/>
            <a:ext cx="5296359" cy="2591025"/>
          </a:xfrm>
          <a:prstGeom prst="rect">
            <a:avLst/>
          </a:prstGeom>
        </p:spPr>
      </p:pic>
    </p:spTree>
    <p:extLst>
      <p:ext uri="{BB962C8B-B14F-4D97-AF65-F5344CB8AC3E}">
        <p14:creationId xmlns:p14="http://schemas.microsoft.com/office/powerpoint/2010/main" val="150642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09150-8CFD-B8B1-CF9C-ABDAFA2CA4CC}"/>
              </a:ext>
            </a:extLst>
          </p:cNvPr>
          <p:cNvPicPr>
            <a:picLocks noChangeAspect="1"/>
          </p:cNvPicPr>
          <p:nvPr/>
        </p:nvPicPr>
        <p:blipFill>
          <a:blip r:embed="rId2"/>
          <a:stretch>
            <a:fillRect/>
          </a:stretch>
        </p:blipFill>
        <p:spPr>
          <a:xfrm>
            <a:off x="597385" y="207512"/>
            <a:ext cx="4920546" cy="2078488"/>
          </a:xfrm>
          <a:prstGeom prst="rect">
            <a:avLst/>
          </a:prstGeom>
        </p:spPr>
      </p:pic>
      <p:pic>
        <p:nvPicPr>
          <p:cNvPr id="5" name="Picture 4">
            <a:extLst>
              <a:ext uri="{FF2B5EF4-FFF2-40B4-BE49-F238E27FC236}">
                <a16:creationId xmlns:a16="http://schemas.microsoft.com/office/drawing/2014/main" id="{C1AB0984-10B4-3F8E-6D70-D1D06B804423}"/>
              </a:ext>
            </a:extLst>
          </p:cNvPr>
          <p:cNvPicPr>
            <a:picLocks noChangeAspect="1"/>
          </p:cNvPicPr>
          <p:nvPr/>
        </p:nvPicPr>
        <p:blipFill>
          <a:blip r:embed="rId3"/>
          <a:stretch>
            <a:fillRect/>
          </a:stretch>
        </p:blipFill>
        <p:spPr>
          <a:xfrm>
            <a:off x="597385" y="2822576"/>
            <a:ext cx="5948792" cy="3310374"/>
          </a:xfrm>
          <a:prstGeom prst="rect">
            <a:avLst/>
          </a:prstGeom>
        </p:spPr>
      </p:pic>
    </p:spTree>
    <p:extLst>
      <p:ext uri="{BB962C8B-B14F-4D97-AF65-F5344CB8AC3E}">
        <p14:creationId xmlns:p14="http://schemas.microsoft.com/office/powerpoint/2010/main" val="243794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5573-0FF1-FF5D-8F14-63ED6BB40C4D}"/>
              </a:ext>
            </a:extLst>
          </p:cNvPr>
          <p:cNvSpPr>
            <a:spLocks noGrp="1"/>
          </p:cNvSpPr>
          <p:nvPr>
            <p:ph type="title"/>
          </p:nvPr>
        </p:nvSpPr>
        <p:spPr/>
        <p:txBody>
          <a:bodyPr/>
          <a:lstStyle/>
          <a:p>
            <a:r>
              <a:rPr lang="en-IN" dirty="0"/>
              <a:t>IMPORTING LIBRARIERS</a:t>
            </a:r>
            <a:br>
              <a:rPr lang="en-IN" dirty="0"/>
            </a:br>
            <a:r>
              <a:rPr lang="en-IN" dirty="0"/>
              <a:t> </a:t>
            </a:r>
          </a:p>
        </p:txBody>
      </p:sp>
      <p:sp>
        <p:nvSpPr>
          <p:cNvPr id="4" name="Rectangle 1">
            <a:extLst>
              <a:ext uri="{FF2B5EF4-FFF2-40B4-BE49-F238E27FC236}">
                <a16:creationId xmlns:a16="http://schemas.microsoft.com/office/drawing/2014/main" id="{0CFC714B-7BA6-2FCE-67B3-24D120D24996}"/>
              </a:ext>
            </a:extLst>
          </p:cNvPr>
          <p:cNvSpPr>
            <a:spLocks noGrp="1" noChangeArrowheads="1"/>
          </p:cNvSpPr>
          <p:nvPr>
            <p:ph idx="1"/>
          </p:nvPr>
        </p:nvSpPr>
        <p:spPr bwMode="auto">
          <a:xfrm>
            <a:off x="677334" y="3823976"/>
            <a:ext cx="2570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C1D54BF-28D3-8024-0E78-8F31BDAAB60E}"/>
              </a:ext>
            </a:extLst>
          </p:cNvPr>
          <p:cNvPicPr>
            <a:picLocks noChangeAspect="1"/>
          </p:cNvPicPr>
          <p:nvPr/>
        </p:nvPicPr>
        <p:blipFill>
          <a:blip r:embed="rId2"/>
          <a:stretch>
            <a:fillRect/>
          </a:stretch>
        </p:blipFill>
        <p:spPr>
          <a:xfrm>
            <a:off x="703039" y="1556523"/>
            <a:ext cx="5758749" cy="1872477"/>
          </a:xfrm>
          <a:prstGeom prst="rect">
            <a:avLst/>
          </a:prstGeom>
        </p:spPr>
      </p:pic>
      <p:sp>
        <p:nvSpPr>
          <p:cNvPr id="8" name="Rectangle 3">
            <a:extLst>
              <a:ext uri="{FF2B5EF4-FFF2-40B4-BE49-F238E27FC236}">
                <a16:creationId xmlns:a16="http://schemas.microsoft.com/office/drawing/2014/main" id="{582595B9-051B-FF53-5DDD-B45469FDB312}"/>
              </a:ext>
            </a:extLst>
          </p:cNvPr>
          <p:cNvSpPr>
            <a:spLocks noChangeArrowheads="1"/>
          </p:cNvSpPr>
          <p:nvPr/>
        </p:nvSpPr>
        <p:spPr bwMode="auto">
          <a:xfrm>
            <a:off x="227731" y="3562593"/>
            <a:ext cx="9516770"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effectLst/>
                <a:latin typeface="Arial Unicode MS"/>
              </a:rPr>
              <a:t>import pandas as pd</a:t>
            </a:r>
            <a:r>
              <a:rPr kumimoji="0" lang="en-US" altLang="en-US" sz="2000" b="1" i="0" u="sng" strike="noStrike" cap="none" normalizeH="0" baseline="0" dirty="0">
                <a:ln>
                  <a:noFill/>
                </a:ln>
                <a:effectLst/>
                <a:latin typeface="SegoeUIVariable"/>
              </a:rPr>
              <a:t>: </a:t>
            </a:r>
            <a:r>
              <a:rPr kumimoji="0" lang="en-US" altLang="en-US" sz="2000" b="0" i="0" u="none" strike="noStrike" cap="none" normalizeH="0" baseline="0" dirty="0">
                <a:ln>
                  <a:noFill/>
                </a:ln>
                <a:solidFill>
                  <a:schemeClr val="accent2"/>
                </a:solidFill>
                <a:effectLst/>
                <a:latin typeface="SegoeUIVariable"/>
              </a:rPr>
              <a:t>This line imports the </a:t>
            </a:r>
            <a:r>
              <a:rPr kumimoji="0" lang="en-US" altLang="en-US" sz="2000" b="0" i="0" u="none" strike="noStrike" cap="none" normalizeH="0" baseline="0" dirty="0">
                <a:ln>
                  <a:noFill/>
                </a:ln>
                <a:solidFill>
                  <a:schemeClr val="accent2"/>
                </a:solidFill>
                <a:effectLst/>
                <a:latin typeface="Arial Unicode MS"/>
              </a:rPr>
              <a:t>pandas</a:t>
            </a:r>
            <a:r>
              <a:rPr kumimoji="0" lang="en-US" altLang="en-US" sz="2000" b="0" i="0" u="none" strike="noStrike" cap="none" normalizeH="0" baseline="0" dirty="0">
                <a:ln>
                  <a:noFill/>
                </a:ln>
                <a:solidFill>
                  <a:schemeClr val="accent2"/>
                </a:solidFill>
                <a:effectLst/>
                <a:latin typeface="SegoeUIVariable"/>
              </a:rPr>
              <a:t> library and assigns it the alias </a:t>
            </a:r>
            <a:r>
              <a:rPr kumimoji="0" lang="en-US" altLang="en-US" sz="2000" b="0" i="0" u="none" strike="noStrike" cap="none" normalizeH="0" baseline="0" dirty="0">
                <a:ln>
                  <a:noFill/>
                </a:ln>
                <a:solidFill>
                  <a:schemeClr val="accent2"/>
                </a:solidFill>
                <a:effectLst/>
                <a:latin typeface="Arial Unicode MS"/>
              </a:rPr>
              <a:t>pd</a:t>
            </a:r>
            <a:r>
              <a:rPr kumimoji="0" lang="en-US" altLang="en-US" sz="2000" b="0" i="0" u="none" strike="noStrike" cap="none" normalizeH="0" baseline="0" dirty="0">
                <a:ln>
                  <a:noFill/>
                </a:ln>
                <a:solidFill>
                  <a:schemeClr val="accent2"/>
                </a:solidFill>
                <a:effectLst/>
                <a:latin typeface="SegoeUIVariabl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effectLst/>
                <a:latin typeface="Arial Unicode MS"/>
              </a:rPr>
              <a:t>import </a:t>
            </a:r>
            <a:r>
              <a:rPr kumimoji="0" lang="en-US" altLang="en-US" sz="2000" b="1" i="0" u="sng" strike="noStrike" cap="none" normalizeH="0" baseline="0" dirty="0" err="1">
                <a:ln>
                  <a:noFill/>
                </a:ln>
                <a:effectLst/>
                <a:latin typeface="Arial Unicode MS"/>
              </a:rPr>
              <a:t>numpy</a:t>
            </a:r>
            <a:r>
              <a:rPr kumimoji="0" lang="en-US" altLang="en-US" sz="2000" b="1" i="0" u="sng" strike="noStrike" cap="none" normalizeH="0" baseline="0" dirty="0">
                <a:ln>
                  <a:noFill/>
                </a:ln>
                <a:effectLst/>
                <a:latin typeface="Arial Unicode MS"/>
              </a:rPr>
              <a:t> as np</a:t>
            </a:r>
            <a:r>
              <a:rPr kumimoji="0" lang="en-US" altLang="en-US" sz="2000" b="1" i="0" u="sng" strike="noStrike" cap="none" normalizeH="0" baseline="0" dirty="0">
                <a:ln>
                  <a:noFill/>
                </a:ln>
                <a:effectLst/>
                <a:latin typeface="SegoeUIVariable"/>
              </a:rPr>
              <a:t>: </a:t>
            </a:r>
            <a:r>
              <a:rPr kumimoji="0" lang="en-US" altLang="en-US" sz="2000" b="0" i="0" u="none" strike="noStrike" cap="none" normalizeH="0" baseline="0" dirty="0">
                <a:ln>
                  <a:noFill/>
                </a:ln>
                <a:solidFill>
                  <a:schemeClr val="accent2"/>
                </a:solidFill>
                <a:effectLst/>
                <a:latin typeface="SegoeUIVariable"/>
              </a:rPr>
              <a:t>This line imports the </a:t>
            </a:r>
            <a:r>
              <a:rPr kumimoji="0" lang="en-US" altLang="en-US" sz="2000" b="0" i="0" u="none" strike="noStrike" cap="none" normalizeH="0" baseline="0" dirty="0" err="1">
                <a:ln>
                  <a:noFill/>
                </a:ln>
                <a:solidFill>
                  <a:schemeClr val="accent2"/>
                </a:solidFill>
                <a:effectLst/>
                <a:latin typeface="Arial Unicode MS"/>
              </a:rPr>
              <a:t>numpy</a:t>
            </a:r>
            <a:r>
              <a:rPr kumimoji="0" lang="en-US" altLang="en-US" sz="2000" b="0" i="0" u="none" strike="noStrike" cap="none" normalizeH="0" baseline="0" dirty="0">
                <a:ln>
                  <a:noFill/>
                </a:ln>
                <a:solidFill>
                  <a:schemeClr val="accent2"/>
                </a:solidFill>
                <a:effectLst/>
                <a:latin typeface="SegoeUIVariable"/>
              </a:rPr>
              <a:t> library and assigns it the alias </a:t>
            </a:r>
            <a:r>
              <a:rPr kumimoji="0" lang="en-US" altLang="en-US" sz="2000" b="0" i="0" u="none" strike="noStrike" cap="none" normalizeH="0" baseline="0" dirty="0">
                <a:ln>
                  <a:noFill/>
                </a:ln>
                <a:solidFill>
                  <a:schemeClr val="accent2"/>
                </a:solidFill>
                <a:effectLst/>
                <a:latin typeface="Arial Unicode MS"/>
              </a:rPr>
              <a:t>np</a:t>
            </a:r>
            <a:r>
              <a:rPr kumimoji="0" lang="en-US" altLang="en-US" sz="2000" b="0" i="0" u="none" strike="noStrike" cap="none" normalizeH="0" baseline="0" dirty="0">
                <a:ln>
                  <a:noFill/>
                </a:ln>
                <a:solidFill>
                  <a:schemeClr val="accent2"/>
                </a:solidFill>
                <a:effectLst/>
                <a:latin typeface="SegoeUIVariabl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effectLst/>
                <a:latin typeface="Arial Unicode MS"/>
              </a:rPr>
              <a:t>import </a:t>
            </a:r>
            <a:r>
              <a:rPr kumimoji="0" lang="en-US" altLang="en-US" sz="2000" b="1" i="0" u="sng" strike="noStrike" cap="none" normalizeH="0" baseline="0" dirty="0" err="1">
                <a:ln>
                  <a:noFill/>
                </a:ln>
                <a:effectLst/>
                <a:latin typeface="Arial Unicode MS"/>
              </a:rPr>
              <a:t>matplotlib.pyplot</a:t>
            </a:r>
            <a:r>
              <a:rPr kumimoji="0" lang="en-US" altLang="en-US" sz="2000" b="1" i="0" u="sng" strike="noStrike" cap="none" normalizeH="0" baseline="0" dirty="0">
                <a:ln>
                  <a:noFill/>
                </a:ln>
                <a:effectLst/>
                <a:latin typeface="Arial Unicode MS"/>
              </a:rPr>
              <a:t> as </a:t>
            </a:r>
            <a:r>
              <a:rPr kumimoji="0" lang="en-US" altLang="en-US" sz="2000" b="1" i="0" u="sng" strike="noStrike" cap="none" normalizeH="0" baseline="0" dirty="0" err="1">
                <a:ln>
                  <a:noFill/>
                </a:ln>
                <a:effectLst/>
                <a:latin typeface="Arial Unicode MS"/>
              </a:rPr>
              <a:t>plt</a:t>
            </a:r>
            <a:r>
              <a:rPr kumimoji="0" lang="en-US" altLang="en-US" sz="2000" b="1" i="0" u="sng" strike="noStrike" cap="none" normalizeH="0" baseline="0" dirty="0">
                <a:ln>
                  <a:noFill/>
                </a:ln>
                <a:effectLst/>
                <a:latin typeface="SegoeUIVariable"/>
              </a:rPr>
              <a:t>: </a:t>
            </a:r>
            <a:r>
              <a:rPr kumimoji="0" lang="en-US" altLang="en-US" sz="2000" b="0" i="0" u="none" strike="noStrike" cap="none" normalizeH="0" baseline="0" dirty="0">
                <a:ln>
                  <a:noFill/>
                </a:ln>
                <a:solidFill>
                  <a:schemeClr val="accent2"/>
                </a:solidFill>
                <a:effectLst/>
                <a:latin typeface="SegoeUIVariable"/>
              </a:rPr>
              <a:t>This line imports the </a:t>
            </a:r>
            <a:r>
              <a:rPr kumimoji="0" lang="en-US" altLang="en-US" sz="2000" b="0" i="0" u="none" strike="noStrike" cap="none" normalizeH="0" baseline="0" dirty="0" err="1">
                <a:ln>
                  <a:noFill/>
                </a:ln>
                <a:solidFill>
                  <a:schemeClr val="accent2"/>
                </a:solidFill>
                <a:effectLst/>
                <a:latin typeface="Arial Unicode MS"/>
              </a:rPr>
              <a:t>matplotlib.pyplot</a:t>
            </a:r>
            <a:r>
              <a:rPr kumimoji="0" lang="en-US" altLang="en-US" sz="2000" b="0" i="0" u="none" strike="noStrike" cap="none" normalizeH="0" baseline="0" dirty="0">
                <a:ln>
                  <a:noFill/>
                </a:ln>
                <a:solidFill>
                  <a:schemeClr val="accent2"/>
                </a:solidFill>
                <a:effectLst/>
                <a:latin typeface="SegoeUIVariable"/>
              </a:rPr>
              <a:t> module and assigns it the alias </a:t>
            </a:r>
            <a:r>
              <a:rPr kumimoji="0" lang="en-US" altLang="en-US" sz="2000" b="0" i="0" u="none" strike="noStrike" cap="none" normalizeH="0" baseline="0" dirty="0" err="1">
                <a:ln>
                  <a:noFill/>
                </a:ln>
                <a:solidFill>
                  <a:schemeClr val="accent2"/>
                </a:solidFill>
                <a:effectLst/>
                <a:latin typeface="Arial Unicode MS"/>
              </a:rPr>
              <a:t>plt</a:t>
            </a:r>
            <a:r>
              <a:rPr kumimoji="0" lang="en-US" altLang="en-US" sz="2000" b="0" i="0" u="none" strike="noStrike" cap="none" normalizeH="0" baseline="0" dirty="0">
                <a:ln>
                  <a:noFill/>
                </a:ln>
                <a:solidFill>
                  <a:schemeClr val="accent2"/>
                </a:solidFill>
                <a:effectLst/>
                <a:latin typeface="SegoeUIVariabl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effectLst/>
                <a:latin typeface="Arial Unicode MS"/>
              </a:rPr>
              <a:t>import seaborn as </a:t>
            </a:r>
            <a:r>
              <a:rPr kumimoji="0" lang="en-US" altLang="en-US" sz="2000" b="1" i="0" u="sng" strike="noStrike" cap="none" normalizeH="0" baseline="0" dirty="0" err="1">
                <a:ln>
                  <a:noFill/>
                </a:ln>
                <a:effectLst/>
                <a:latin typeface="Arial Unicode MS"/>
              </a:rPr>
              <a:t>sns</a:t>
            </a:r>
            <a:r>
              <a:rPr kumimoji="0" lang="en-US" altLang="en-US" sz="2000" b="1" i="0" u="sng" strike="noStrike" cap="none" normalizeH="0" baseline="0" dirty="0">
                <a:ln>
                  <a:noFill/>
                </a:ln>
                <a:effectLst/>
                <a:latin typeface="SegoeUIVariable"/>
              </a:rPr>
              <a:t>:</a:t>
            </a:r>
            <a:r>
              <a:rPr kumimoji="0" lang="en-US" altLang="en-US" sz="2000" b="0" i="0" u="none" strike="noStrike" cap="none" normalizeH="0" baseline="0" dirty="0">
                <a:ln>
                  <a:noFill/>
                </a:ln>
                <a:solidFill>
                  <a:schemeClr val="accent3"/>
                </a:solidFill>
                <a:effectLst/>
                <a:latin typeface="SegoeUIVariable"/>
              </a:rPr>
              <a:t> </a:t>
            </a:r>
            <a:r>
              <a:rPr kumimoji="0" lang="en-US" altLang="en-US" sz="2000" b="0" i="0" u="none" strike="noStrike" cap="none" normalizeH="0" baseline="0" dirty="0">
                <a:ln>
                  <a:noFill/>
                </a:ln>
                <a:solidFill>
                  <a:schemeClr val="accent2"/>
                </a:solidFill>
                <a:effectLst/>
                <a:latin typeface="SegoeUIVariable"/>
              </a:rPr>
              <a:t>This line imports the </a:t>
            </a:r>
            <a:r>
              <a:rPr kumimoji="0" lang="en-US" altLang="en-US" sz="2000" b="0" i="0" u="none" strike="noStrike" cap="none" normalizeH="0" baseline="0" dirty="0">
                <a:ln>
                  <a:noFill/>
                </a:ln>
                <a:solidFill>
                  <a:schemeClr val="accent2"/>
                </a:solidFill>
                <a:effectLst/>
                <a:latin typeface="Arial Unicode MS"/>
              </a:rPr>
              <a:t>seaborn</a:t>
            </a:r>
            <a:r>
              <a:rPr kumimoji="0" lang="en-US" altLang="en-US" sz="2000" b="0" i="0" u="none" strike="noStrike" cap="none" normalizeH="0" baseline="0" dirty="0">
                <a:ln>
                  <a:noFill/>
                </a:ln>
                <a:solidFill>
                  <a:schemeClr val="accent2"/>
                </a:solidFill>
                <a:effectLst/>
                <a:latin typeface="SegoeUIVariable"/>
              </a:rPr>
              <a:t> library and assigns it the alias </a:t>
            </a:r>
            <a:r>
              <a:rPr kumimoji="0" lang="en-US" altLang="en-US" sz="2000" b="0" i="0" u="none" strike="noStrike" cap="none" normalizeH="0" baseline="0" dirty="0" err="1">
                <a:ln>
                  <a:noFill/>
                </a:ln>
                <a:solidFill>
                  <a:schemeClr val="accent2"/>
                </a:solidFill>
                <a:effectLst/>
                <a:latin typeface="Arial Unicode MS"/>
              </a:rPr>
              <a:t>sns</a:t>
            </a:r>
            <a:endParaRPr kumimoji="0" lang="en-US" altLang="en-US" sz="2000" b="0" i="0" u="none" strike="noStrike" cap="none" normalizeH="0" baseline="0" dirty="0">
              <a:ln>
                <a:noFill/>
              </a:ln>
              <a:solidFill>
                <a:schemeClr val="accent2"/>
              </a:solidFill>
              <a:effectLst/>
              <a:latin typeface="SegoeUIVariabl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631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2D9BB-B803-08A7-8380-64804BAAF20A}"/>
              </a:ext>
            </a:extLst>
          </p:cNvPr>
          <p:cNvPicPr>
            <a:picLocks noChangeAspect="1"/>
          </p:cNvPicPr>
          <p:nvPr/>
        </p:nvPicPr>
        <p:blipFill>
          <a:blip r:embed="rId2"/>
          <a:stretch>
            <a:fillRect/>
          </a:stretch>
        </p:blipFill>
        <p:spPr>
          <a:xfrm>
            <a:off x="149159" y="81592"/>
            <a:ext cx="8062659" cy="2911092"/>
          </a:xfrm>
          <a:prstGeom prst="rect">
            <a:avLst/>
          </a:prstGeom>
        </p:spPr>
      </p:pic>
      <p:pic>
        <p:nvPicPr>
          <p:cNvPr id="5" name="Picture 4">
            <a:extLst>
              <a:ext uri="{FF2B5EF4-FFF2-40B4-BE49-F238E27FC236}">
                <a16:creationId xmlns:a16="http://schemas.microsoft.com/office/drawing/2014/main" id="{411FA3B2-B342-B137-A302-F17D28933AAB}"/>
              </a:ext>
            </a:extLst>
          </p:cNvPr>
          <p:cNvPicPr>
            <a:picLocks noChangeAspect="1"/>
          </p:cNvPicPr>
          <p:nvPr/>
        </p:nvPicPr>
        <p:blipFill>
          <a:blip r:embed="rId3"/>
          <a:stretch>
            <a:fillRect/>
          </a:stretch>
        </p:blipFill>
        <p:spPr>
          <a:xfrm>
            <a:off x="589689" y="3079394"/>
            <a:ext cx="3824656" cy="3649098"/>
          </a:xfrm>
          <a:prstGeom prst="rect">
            <a:avLst/>
          </a:prstGeom>
        </p:spPr>
      </p:pic>
    </p:spTree>
    <p:extLst>
      <p:ext uri="{BB962C8B-B14F-4D97-AF65-F5344CB8AC3E}">
        <p14:creationId xmlns:p14="http://schemas.microsoft.com/office/powerpoint/2010/main" val="59968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19BB8-BC23-0581-9677-047B806A2282}"/>
              </a:ext>
            </a:extLst>
          </p:cNvPr>
          <p:cNvPicPr>
            <a:picLocks noChangeAspect="1"/>
          </p:cNvPicPr>
          <p:nvPr/>
        </p:nvPicPr>
        <p:blipFill>
          <a:blip r:embed="rId2"/>
          <a:stretch>
            <a:fillRect/>
          </a:stretch>
        </p:blipFill>
        <p:spPr>
          <a:xfrm>
            <a:off x="111781" y="422649"/>
            <a:ext cx="5894881" cy="3138706"/>
          </a:xfrm>
          <a:prstGeom prst="rect">
            <a:avLst/>
          </a:prstGeom>
        </p:spPr>
      </p:pic>
      <p:pic>
        <p:nvPicPr>
          <p:cNvPr id="5" name="Picture 4">
            <a:extLst>
              <a:ext uri="{FF2B5EF4-FFF2-40B4-BE49-F238E27FC236}">
                <a16:creationId xmlns:a16="http://schemas.microsoft.com/office/drawing/2014/main" id="{E7BAC0D8-5AAD-4CCF-FE49-4369A0C89325}"/>
              </a:ext>
            </a:extLst>
          </p:cNvPr>
          <p:cNvPicPr>
            <a:picLocks noChangeAspect="1"/>
          </p:cNvPicPr>
          <p:nvPr/>
        </p:nvPicPr>
        <p:blipFill>
          <a:blip r:embed="rId3"/>
          <a:stretch>
            <a:fillRect/>
          </a:stretch>
        </p:blipFill>
        <p:spPr>
          <a:xfrm>
            <a:off x="6096000" y="422649"/>
            <a:ext cx="4656223" cy="6012701"/>
          </a:xfrm>
          <a:prstGeom prst="rect">
            <a:avLst/>
          </a:prstGeom>
        </p:spPr>
      </p:pic>
      <p:pic>
        <p:nvPicPr>
          <p:cNvPr id="6" name="Picture 5">
            <a:extLst>
              <a:ext uri="{FF2B5EF4-FFF2-40B4-BE49-F238E27FC236}">
                <a16:creationId xmlns:a16="http://schemas.microsoft.com/office/drawing/2014/main" id="{290E1549-9499-CBA5-8E80-17F934BCBCE1}"/>
              </a:ext>
            </a:extLst>
          </p:cNvPr>
          <p:cNvPicPr>
            <a:picLocks noChangeAspect="1"/>
          </p:cNvPicPr>
          <p:nvPr/>
        </p:nvPicPr>
        <p:blipFill>
          <a:blip r:embed="rId4"/>
          <a:stretch>
            <a:fillRect/>
          </a:stretch>
        </p:blipFill>
        <p:spPr>
          <a:xfrm>
            <a:off x="304069" y="4260588"/>
            <a:ext cx="5355751" cy="1999712"/>
          </a:xfrm>
          <a:prstGeom prst="rect">
            <a:avLst/>
          </a:prstGeom>
        </p:spPr>
      </p:pic>
    </p:spTree>
    <p:extLst>
      <p:ext uri="{BB962C8B-B14F-4D97-AF65-F5344CB8AC3E}">
        <p14:creationId xmlns:p14="http://schemas.microsoft.com/office/powerpoint/2010/main" val="84495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619A0-23CF-159D-8807-5967C4DB1FC2}"/>
              </a:ext>
            </a:extLst>
          </p:cNvPr>
          <p:cNvPicPr>
            <a:picLocks noChangeAspect="1"/>
          </p:cNvPicPr>
          <p:nvPr/>
        </p:nvPicPr>
        <p:blipFill>
          <a:blip r:embed="rId2"/>
          <a:stretch>
            <a:fillRect/>
          </a:stretch>
        </p:blipFill>
        <p:spPr>
          <a:xfrm>
            <a:off x="63737" y="1686225"/>
            <a:ext cx="5486875" cy="3787468"/>
          </a:xfrm>
          <a:prstGeom prst="rect">
            <a:avLst/>
          </a:prstGeom>
        </p:spPr>
      </p:pic>
      <p:pic>
        <p:nvPicPr>
          <p:cNvPr id="7" name="Picture 6">
            <a:extLst>
              <a:ext uri="{FF2B5EF4-FFF2-40B4-BE49-F238E27FC236}">
                <a16:creationId xmlns:a16="http://schemas.microsoft.com/office/drawing/2014/main" id="{A586BB69-1D86-0E87-9700-29A0480C7CE2}"/>
              </a:ext>
            </a:extLst>
          </p:cNvPr>
          <p:cNvPicPr>
            <a:picLocks noChangeAspect="1"/>
          </p:cNvPicPr>
          <p:nvPr/>
        </p:nvPicPr>
        <p:blipFill>
          <a:blip r:embed="rId3"/>
          <a:stretch>
            <a:fillRect/>
          </a:stretch>
        </p:blipFill>
        <p:spPr>
          <a:xfrm>
            <a:off x="5750647" y="2200819"/>
            <a:ext cx="6082510" cy="3272874"/>
          </a:xfrm>
          <a:prstGeom prst="rect">
            <a:avLst/>
          </a:prstGeom>
        </p:spPr>
      </p:pic>
    </p:spTree>
    <p:extLst>
      <p:ext uri="{BB962C8B-B14F-4D97-AF65-F5344CB8AC3E}">
        <p14:creationId xmlns:p14="http://schemas.microsoft.com/office/powerpoint/2010/main" val="395491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FB448-3C95-1D2E-E962-5990B7B63182}"/>
              </a:ext>
            </a:extLst>
          </p:cNvPr>
          <p:cNvPicPr>
            <a:picLocks noChangeAspect="1"/>
          </p:cNvPicPr>
          <p:nvPr/>
        </p:nvPicPr>
        <p:blipFill>
          <a:blip r:embed="rId2"/>
          <a:stretch>
            <a:fillRect/>
          </a:stretch>
        </p:blipFill>
        <p:spPr>
          <a:xfrm>
            <a:off x="56848" y="122620"/>
            <a:ext cx="7182734" cy="3629573"/>
          </a:xfrm>
          <a:prstGeom prst="rect">
            <a:avLst/>
          </a:prstGeom>
        </p:spPr>
      </p:pic>
      <p:pic>
        <p:nvPicPr>
          <p:cNvPr id="5" name="Picture 4">
            <a:extLst>
              <a:ext uri="{FF2B5EF4-FFF2-40B4-BE49-F238E27FC236}">
                <a16:creationId xmlns:a16="http://schemas.microsoft.com/office/drawing/2014/main" id="{270E8A84-4BE5-DD5F-F34C-3B876328E737}"/>
              </a:ext>
            </a:extLst>
          </p:cNvPr>
          <p:cNvPicPr>
            <a:picLocks noChangeAspect="1"/>
          </p:cNvPicPr>
          <p:nvPr/>
        </p:nvPicPr>
        <p:blipFill>
          <a:blip r:embed="rId3"/>
          <a:stretch>
            <a:fillRect/>
          </a:stretch>
        </p:blipFill>
        <p:spPr>
          <a:xfrm>
            <a:off x="56848" y="3752193"/>
            <a:ext cx="7182734" cy="3033023"/>
          </a:xfrm>
          <a:prstGeom prst="rect">
            <a:avLst/>
          </a:prstGeom>
        </p:spPr>
      </p:pic>
      <p:pic>
        <p:nvPicPr>
          <p:cNvPr id="7" name="Picture 6">
            <a:extLst>
              <a:ext uri="{FF2B5EF4-FFF2-40B4-BE49-F238E27FC236}">
                <a16:creationId xmlns:a16="http://schemas.microsoft.com/office/drawing/2014/main" id="{6568D1FE-26EC-B86E-5948-576CB7F15208}"/>
              </a:ext>
            </a:extLst>
          </p:cNvPr>
          <p:cNvPicPr>
            <a:picLocks noChangeAspect="1"/>
          </p:cNvPicPr>
          <p:nvPr/>
        </p:nvPicPr>
        <p:blipFill>
          <a:blip r:embed="rId4"/>
          <a:stretch>
            <a:fillRect/>
          </a:stretch>
        </p:blipFill>
        <p:spPr>
          <a:xfrm>
            <a:off x="3438377" y="122620"/>
            <a:ext cx="3972240" cy="6645216"/>
          </a:xfrm>
          <a:prstGeom prst="rect">
            <a:avLst/>
          </a:prstGeom>
        </p:spPr>
      </p:pic>
      <p:pic>
        <p:nvPicPr>
          <p:cNvPr id="9" name="Picture 8">
            <a:extLst>
              <a:ext uri="{FF2B5EF4-FFF2-40B4-BE49-F238E27FC236}">
                <a16:creationId xmlns:a16="http://schemas.microsoft.com/office/drawing/2014/main" id="{E2444425-D49F-9F30-1D53-610C92AC2C12}"/>
              </a:ext>
            </a:extLst>
          </p:cNvPr>
          <p:cNvPicPr>
            <a:picLocks noChangeAspect="1"/>
          </p:cNvPicPr>
          <p:nvPr/>
        </p:nvPicPr>
        <p:blipFill>
          <a:blip r:embed="rId5"/>
          <a:stretch>
            <a:fillRect/>
          </a:stretch>
        </p:blipFill>
        <p:spPr>
          <a:xfrm>
            <a:off x="7410617" y="1513952"/>
            <a:ext cx="4724535" cy="3862552"/>
          </a:xfrm>
          <a:prstGeom prst="rect">
            <a:avLst/>
          </a:prstGeom>
        </p:spPr>
      </p:pic>
    </p:spTree>
    <p:extLst>
      <p:ext uri="{BB962C8B-B14F-4D97-AF65-F5344CB8AC3E}">
        <p14:creationId xmlns:p14="http://schemas.microsoft.com/office/powerpoint/2010/main" val="174777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223914-D1BF-7FEB-F2AF-81B87AA8C090}"/>
              </a:ext>
            </a:extLst>
          </p:cNvPr>
          <p:cNvPicPr>
            <a:picLocks noChangeAspect="1"/>
          </p:cNvPicPr>
          <p:nvPr/>
        </p:nvPicPr>
        <p:blipFill>
          <a:blip r:embed="rId2"/>
          <a:stretch>
            <a:fillRect/>
          </a:stretch>
        </p:blipFill>
        <p:spPr>
          <a:xfrm>
            <a:off x="63062" y="83583"/>
            <a:ext cx="12021207" cy="2260724"/>
          </a:xfrm>
          <a:prstGeom prst="rect">
            <a:avLst/>
          </a:prstGeom>
        </p:spPr>
      </p:pic>
      <p:pic>
        <p:nvPicPr>
          <p:cNvPr id="5" name="Picture 4">
            <a:extLst>
              <a:ext uri="{FF2B5EF4-FFF2-40B4-BE49-F238E27FC236}">
                <a16:creationId xmlns:a16="http://schemas.microsoft.com/office/drawing/2014/main" id="{BAEE5B69-1EAA-6A3D-B1BF-BAFBA10F9E29}"/>
              </a:ext>
            </a:extLst>
          </p:cNvPr>
          <p:cNvPicPr>
            <a:picLocks noChangeAspect="1"/>
          </p:cNvPicPr>
          <p:nvPr/>
        </p:nvPicPr>
        <p:blipFill>
          <a:blip r:embed="rId3"/>
          <a:stretch>
            <a:fillRect/>
          </a:stretch>
        </p:blipFill>
        <p:spPr>
          <a:xfrm>
            <a:off x="63062" y="2390102"/>
            <a:ext cx="3511446" cy="4414345"/>
          </a:xfrm>
          <a:prstGeom prst="rect">
            <a:avLst/>
          </a:prstGeom>
        </p:spPr>
      </p:pic>
      <p:pic>
        <p:nvPicPr>
          <p:cNvPr id="7" name="Picture 6">
            <a:extLst>
              <a:ext uri="{FF2B5EF4-FFF2-40B4-BE49-F238E27FC236}">
                <a16:creationId xmlns:a16="http://schemas.microsoft.com/office/drawing/2014/main" id="{B0DC08EF-1B22-DB97-FEC3-743AD2640558}"/>
              </a:ext>
            </a:extLst>
          </p:cNvPr>
          <p:cNvPicPr>
            <a:picLocks noChangeAspect="1"/>
          </p:cNvPicPr>
          <p:nvPr/>
        </p:nvPicPr>
        <p:blipFill>
          <a:blip r:embed="rId4"/>
          <a:stretch>
            <a:fillRect/>
          </a:stretch>
        </p:blipFill>
        <p:spPr>
          <a:xfrm>
            <a:off x="3963649" y="2390102"/>
            <a:ext cx="6506732" cy="4414345"/>
          </a:xfrm>
          <a:prstGeom prst="rect">
            <a:avLst/>
          </a:prstGeom>
        </p:spPr>
      </p:pic>
    </p:spTree>
    <p:extLst>
      <p:ext uri="{BB962C8B-B14F-4D97-AF65-F5344CB8AC3E}">
        <p14:creationId xmlns:p14="http://schemas.microsoft.com/office/powerpoint/2010/main" val="1356942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9960D-8CAF-9F0B-860F-CA3598E72FE9}"/>
              </a:ext>
            </a:extLst>
          </p:cNvPr>
          <p:cNvPicPr>
            <a:picLocks noChangeAspect="1"/>
          </p:cNvPicPr>
          <p:nvPr/>
        </p:nvPicPr>
        <p:blipFill>
          <a:blip r:embed="rId2"/>
          <a:stretch>
            <a:fillRect/>
          </a:stretch>
        </p:blipFill>
        <p:spPr>
          <a:xfrm>
            <a:off x="99866" y="104837"/>
            <a:ext cx="5654530" cy="3116850"/>
          </a:xfrm>
          <a:prstGeom prst="rect">
            <a:avLst/>
          </a:prstGeom>
        </p:spPr>
      </p:pic>
      <p:pic>
        <p:nvPicPr>
          <p:cNvPr id="5" name="Picture 4">
            <a:extLst>
              <a:ext uri="{FF2B5EF4-FFF2-40B4-BE49-F238E27FC236}">
                <a16:creationId xmlns:a16="http://schemas.microsoft.com/office/drawing/2014/main" id="{63832F88-9B76-9D47-4788-B1E9F9D95F87}"/>
              </a:ext>
            </a:extLst>
          </p:cNvPr>
          <p:cNvPicPr>
            <a:picLocks noChangeAspect="1"/>
          </p:cNvPicPr>
          <p:nvPr/>
        </p:nvPicPr>
        <p:blipFill>
          <a:blip r:embed="rId3"/>
          <a:stretch>
            <a:fillRect/>
          </a:stretch>
        </p:blipFill>
        <p:spPr>
          <a:xfrm>
            <a:off x="0" y="3239174"/>
            <a:ext cx="6215739" cy="3583654"/>
          </a:xfrm>
          <a:prstGeom prst="rect">
            <a:avLst/>
          </a:prstGeom>
        </p:spPr>
      </p:pic>
      <p:pic>
        <p:nvPicPr>
          <p:cNvPr id="7" name="Picture 6">
            <a:extLst>
              <a:ext uri="{FF2B5EF4-FFF2-40B4-BE49-F238E27FC236}">
                <a16:creationId xmlns:a16="http://schemas.microsoft.com/office/drawing/2014/main" id="{656863E7-0295-106B-F82E-DEBB41E913E0}"/>
              </a:ext>
            </a:extLst>
          </p:cNvPr>
          <p:cNvPicPr>
            <a:picLocks noChangeAspect="1"/>
          </p:cNvPicPr>
          <p:nvPr/>
        </p:nvPicPr>
        <p:blipFill>
          <a:blip r:embed="rId4"/>
          <a:stretch>
            <a:fillRect/>
          </a:stretch>
        </p:blipFill>
        <p:spPr>
          <a:xfrm>
            <a:off x="6437606" y="1750424"/>
            <a:ext cx="4854361" cy="2255715"/>
          </a:xfrm>
          <a:prstGeom prst="rect">
            <a:avLst/>
          </a:prstGeom>
        </p:spPr>
      </p:pic>
    </p:spTree>
    <p:extLst>
      <p:ext uri="{BB962C8B-B14F-4D97-AF65-F5344CB8AC3E}">
        <p14:creationId xmlns:p14="http://schemas.microsoft.com/office/powerpoint/2010/main" val="234222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8CA5FC-D319-4581-36E2-1A2D1A24DDC3}"/>
              </a:ext>
            </a:extLst>
          </p:cNvPr>
          <p:cNvPicPr>
            <a:picLocks noChangeAspect="1"/>
          </p:cNvPicPr>
          <p:nvPr/>
        </p:nvPicPr>
        <p:blipFill>
          <a:blip r:embed="rId2"/>
          <a:stretch>
            <a:fillRect/>
          </a:stretch>
        </p:blipFill>
        <p:spPr>
          <a:xfrm>
            <a:off x="130994" y="137777"/>
            <a:ext cx="5860288" cy="906859"/>
          </a:xfrm>
          <a:prstGeom prst="rect">
            <a:avLst/>
          </a:prstGeom>
        </p:spPr>
      </p:pic>
      <p:pic>
        <p:nvPicPr>
          <p:cNvPr id="5" name="Picture 4">
            <a:extLst>
              <a:ext uri="{FF2B5EF4-FFF2-40B4-BE49-F238E27FC236}">
                <a16:creationId xmlns:a16="http://schemas.microsoft.com/office/drawing/2014/main" id="{D842E36C-771D-9215-E5FE-8BBBD05CB5F9}"/>
              </a:ext>
            </a:extLst>
          </p:cNvPr>
          <p:cNvPicPr>
            <a:picLocks noChangeAspect="1"/>
          </p:cNvPicPr>
          <p:nvPr/>
        </p:nvPicPr>
        <p:blipFill>
          <a:blip r:embed="rId3"/>
          <a:stretch>
            <a:fillRect/>
          </a:stretch>
        </p:blipFill>
        <p:spPr>
          <a:xfrm>
            <a:off x="0" y="1186127"/>
            <a:ext cx="5580516" cy="3117859"/>
          </a:xfrm>
          <a:prstGeom prst="rect">
            <a:avLst/>
          </a:prstGeom>
        </p:spPr>
      </p:pic>
      <p:pic>
        <p:nvPicPr>
          <p:cNvPr id="7" name="Picture 6">
            <a:extLst>
              <a:ext uri="{FF2B5EF4-FFF2-40B4-BE49-F238E27FC236}">
                <a16:creationId xmlns:a16="http://schemas.microsoft.com/office/drawing/2014/main" id="{A7C52D67-DCF2-0BA1-F44A-7DF16E3C248D}"/>
              </a:ext>
            </a:extLst>
          </p:cNvPr>
          <p:cNvPicPr>
            <a:picLocks noChangeAspect="1"/>
          </p:cNvPicPr>
          <p:nvPr/>
        </p:nvPicPr>
        <p:blipFill>
          <a:blip r:embed="rId4"/>
          <a:stretch>
            <a:fillRect/>
          </a:stretch>
        </p:blipFill>
        <p:spPr>
          <a:xfrm>
            <a:off x="0" y="4303986"/>
            <a:ext cx="5580516" cy="2327470"/>
          </a:xfrm>
          <a:prstGeom prst="rect">
            <a:avLst/>
          </a:prstGeom>
        </p:spPr>
      </p:pic>
      <p:pic>
        <p:nvPicPr>
          <p:cNvPr id="9" name="Picture 8">
            <a:extLst>
              <a:ext uri="{FF2B5EF4-FFF2-40B4-BE49-F238E27FC236}">
                <a16:creationId xmlns:a16="http://schemas.microsoft.com/office/drawing/2014/main" id="{17838F2D-A28D-DBA9-90BB-7D2FD5EDD094}"/>
              </a:ext>
            </a:extLst>
          </p:cNvPr>
          <p:cNvPicPr>
            <a:picLocks noChangeAspect="1"/>
          </p:cNvPicPr>
          <p:nvPr/>
        </p:nvPicPr>
        <p:blipFill>
          <a:blip r:embed="rId5"/>
          <a:stretch>
            <a:fillRect/>
          </a:stretch>
        </p:blipFill>
        <p:spPr>
          <a:xfrm>
            <a:off x="6259626" y="1735480"/>
            <a:ext cx="4701947" cy="2789162"/>
          </a:xfrm>
          <a:prstGeom prst="rect">
            <a:avLst/>
          </a:prstGeom>
        </p:spPr>
      </p:pic>
    </p:spTree>
    <p:extLst>
      <p:ext uri="{BB962C8B-B14F-4D97-AF65-F5344CB8AC3E}">
        <p14:creationId xmlns:p14="http://schemas.microsoft.com/office/powerpoint/2010/main" val="350155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4935A-8B42-1AE8-9728-4394D3212721}"/>
              </a:ext>
            </a:extLst>
          </p:cNvPr>
          <p:cNvPicPr>
            <a:picLocks noChangeAspect="1"/>
          </p:cNvPicPr>
          <p:nvPr/>
        </p:nvPicPr>
        <p:blipFill>
          <a:blip r:embed="rId2"/>
          <a:stretch>
            <a:fillRect/>
          </a:stretch>
        </p:blipFill>
        <p:spPr>
          <a:xfrm>
            <a:off x="346194" y="319771"/>
            <a:ext cx="5151566" cy="3109229"/>
          </a:xfrm>
          <a:prstGeom prst="rect">
            <a:avLst/>
          </a:prstGeom>
        </p:spPr>
      </p:pic>
      <p:pic>
        <p:nvPicPr>
          <p:cNvPr id="5" name="Picture 4">
            <a:extLst>
              <a:ext uri="{FF2B5EF4-FFF2-40B4-BE49-F238E27FC236}">
                <a16:creationId xmlns:a16="http://schemas.microsoft.com/office/drawing/2014/main" id="{C76D6294-EC2A-F1C9-436A-0B8956DFE70C}"/>
              </a:ext>
            </a:extLst>
          </p:cNvPr>
          <p:cNvPicPr>
            <a:picLocks noChangeAspect="1"/>
          </p:cNvPicPr>
          <p:nvPr/>
        </p:nvPicPr>
        <p:blipFill>
          <a:blip r:embed="rId3"/>
          <a:stretch>
            <a:fillRect/>
          </a:stretch>
        </p:blipFill>
        <p:spPr>
          <a:xfrm>
            <a:off x="346194" y="3721615"/>
            <a:ext cx="8505368" cy="2575275"/>
          </a:xfrm>
          <a:prstGeom prst="rect">
            <a:avLst/>
          </a:prstGeom>
        </p:spPr>
      </p:pic>
    </p:spTree>
    <p:extLst>
      <p:ext uri="{BB962C8B-B14F-4D97-AF65-F5344CB8AC3E}">
        <p14:creationId xmlns:p14="http://schemas.microsoft.com/office/powerpoint/2010/main" val="3410759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A4128-2D01-9C71-C644-A3CF3DD5B103}"/>
              </a:ext>
            </a:extLst>
          </p:cNvPr>
          <p:cNvPicPr>
            <a:picLocks noChangeAspect="1"/>
          </p:cNvPicPr>
          <p:nvPr/>
        </p:nvPicPr>
        <p:blipFill>
          <a:blip r:embed="rId2"/>
          <a:stretch>
            <a:fillRect/>
          </a:stretch>
        </p:blipFill>
        <p:spPr>
          <a:xfrm>
            <a:off x="297536" y="443611"/>
            <a:ext cx="5319221" cy="2453853"/>
          </a:xfrm>
          <a:prstGeom prst="rect">
            <a:avLst/>
          </a:prstGeom>
        </p:spPr>
      </p:pic>
      <p:pic>
        <p:nvPicPr>
          <p:cNvPr id="5" name="Picture 4">
            <a:extLst>
              <a:ext uri="{FF2B5EF4-FFF2-40B4-BE49-F238E27FC236}">
                <a16:creationId xmlns:a16="http://schemas.microsoft.com/office/drawing/2014/main" id="{FAF96326-9B6A-3E06-32D8-D8FB818F3985}"/>
              </a:ext>
            </a:extLst>
          </p:cNvPr>
          <p:cNvPicPr>
            <a:picLocks noChangeAspect="1"/>
          </p:cNvPicPr>
          <p:nvPr/>
        </p:nvPicPr>
        <p:blipFill>
          <a:blip r:embed="rId3"/>
          <a:stretch>
            <a:fillRect/>
          </a:stretch>
        </p:blipFill>
        <p:spPr>
          <a:xfrm>
            <a:off x="297536" y="3429000"/>
            <a:ext cx="9722429" cy="2262149"/>
          </a:xfrm>
          <a:prstGeom prst="rect">
            <a:avLst/>
          </a:prstGeom>
        </p:spPr>
      </p:pic>
    </p:spTree>
    <p:extLst>
      <p:ext uri="{BB962C8B-B14F-4D97-AF65-F5344CB8AC3E}">
        <p14:creationId xmlns:p14="http://schemas.microsoft.com/office/powerpoint/2010/main" val="970794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5A32-B717-960D-C47C-8B3A1A795A9C}"/>
              </a:ext>
            </a:extLst>
          </p:cNvPr>
          <p:cNvPicPr>
            <a:picLocks noChangeAspect="1"/>
          </p:cNvPicPr>
          <p:nvPr/>
        </p:nvPicPr>
        <p:blipFill>
          <a:blip r:embed="rId2"/>
          <a:stretch>
            <a:fillRect/>
          </a:stretch>
        </p:blipFill>
        <p:spPr>
          <a:xfrm>
            <a:off x="721292" y="606327"/>
            <a:ext cx="4418496" cy="3171849"/>
          </a:xfrm>
          <a:prstGeom prst="rect">
            <a:avLst/>
          </a:prstGeom>
        </p:spPr>
      </p:pic>
      <p:pic>
        <p:nvPicPr>
          <p:cNvPr id="5" name="Picture 4">
            <a:extLst>
              <a:ext uri="{FF2B5EF4-FFF2-40B4-BE49-F238E27FC236}">
                <a16:creationId xmlns:a16="http://schemas.microsoft.com/office/drawing/2014/main" id="{34879B14-E52A-2069-FF36-B2CCE75A3488}"/>
              </a:ext>
            </a:extLst>
          </p:cNvPr>
          <p:cNvPicPr>
            <a:picLocks noChangeAspect="1"/>
          </p:cNvPicPr>
          <p:nvPr/>
        </p:nvPicPr>
        <p:blipFill>
          <a:blip r:embed="rId3"/>
          <a:stretch>
            <a:fillRect/>
          </a:stretch>
        </p:blipFill>
        <p:spPr>
          <a:xfrm>
            <a:off x="5715857" y="606327"/>
            <a:ext cx="3294580" cy="5224386"/>
          </a:xfrm>
          <a:prstGeom prst="rect">
            <a:avLst/>
          </a:prstGeom>
        </p:spPr>
      </p:pic>
    </p:spTree>
    <p:extLst>
      <p:ext uri="{BB962C8B-B14F-4D97-AF65-F5344CB8AC3E}">
        <p14:creationId xmlns:p14="http://schemas.microsoft.com/office/powerpoint/2010/main" val="106082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CC73-10D7-04F9-8E4C-5AEFB70713DE}"/>
              </a:ext>
            </a:extLst>
          </p:cNvPr>
          <p:cNvSpPr>
            <a:spLocks noGrp="1"/>
          </p:cNvSpPr>
          <p:nvPr>
            <p:ph type="title"/>
          </p:nvPr>
        </p:nvSpPr>
        <p:spPr>
          <a:xfrm>
            <a:off x="563035" y="196706"/>
            <a:ext cx="8596668" cy="738476"/>
          </a:xfrm>
        </p:spPr>
        <p:txBody>
          <a:bodyPr>
            <a:normAutofit fontScale="90000"/>
          </a:bodyPr>
          <a:lstStyle/>
          <a:p>
            <a:r>
              <a:rPr lang="en-IN" dirty="0"/>
              <a:t>Displaying </a:t>
            </a:r>
            <a:r>
              <a:rPr lang="en-IN" dirty="0" err="1"/>
              <a:t>DataFrame</a:t>
            </a:r>
            <a:endParaRPr lang="en-IN" dirty="0"/>
          </a:p>
        </p:txBody>
      </p:sp>
      <p:sp>
        <p:nvSpPr>
          <p:cNvPr id="7" name="Rectangle 2">
            <a:extLst>
              <a:ext uri="{FF2B5EF4-FFF2-40B4-BE49-F238E27FC236}">
                <a16:creationId xmlns:a16="http://schemas.microsoft.com/office/drawing/2014/main" id="{A3261F28-F86D-16F6-DF3A-D38ED86230D6}"/>
              </a:ext>
            </a:extLst>
          </p:cNvPr>
          <p:cNvSpPr>
            <a:spLocks noGrp="1" noChangeArrowheads="1"/>
          </p:cNvSpPr>
          <p:nvPr>
            <p:ph type="body" idx="1"/>
          </p:nvPr>
        </p:nvSpPr>
        <p:spPr bwMode="auto">
          <a:xfrm>
            <a:off x="677864" y="3815287"/>
            <a:ext cx="4974792"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SegoeUIVariable"/>
              </a:rPr>
              <a:t>This code reads a CSV file named </a:t>
            </a:r>
            <a:r>
              <a:rPr kumimoji="0" lang="en-US" altLang="en-US" sz="1400" b="0" i="0" u="none" strike="noStrike" cap="none" normalizeH="0" baseline="0" dirty="0">
                <a:ln>
                  <a:noFill/>
                </a:ln>
                <a:effectLst/>
                <a:latin typeface="Arial Unicode MS"/>
              </a:rPr>
              <a:t>clinvar_conflicting.csv</a:t>
            </a:r>
            <a:r>
              <a:rPr kumimoji="0" lang="en-US" altLang="en-US" sz="1400" b="0" i="0" u="none" strike="noStrike" cap="none" normalizeH="0" baseline="0" dirty="0">
                <a:ln>
                  <a:noFill/>
                </a:ln>
                <a:effectLst/>
                <a:latin typeface="SegoeUIVariable"/>
              </a:rPr>
              <a:t> and stores its contents in a pandas </a:t>
            </a:r>
            <a:r>
              <a:rPr kumimoji="0" lang="en-US" altLang="en-US" sz="1400" b="0" i="0" u="none" strike="noStrike" cap="none" normalizeH="0" baseline="0" dirty="0" err="1">
                <a:ln>
                  <a:noFill/>
                </a:ln>
                <a:effectLst/>
                <a:latin typeface="SegoeUIVariable"/>
              </a:rPr>
              <a:t>DataFrame</a:t>
            </a:r>
            <a:r>
              <a:rPr kumimoji="0" lang="en-US" altLang="en-US" sz="1400" b="0" i="0" u="none" strike="noStrike" cap="none" normalizeH="0" baseline="0" dirty="0">
                <a:ln>
                  <a:noFill/>
                </a:ln>
                <a:effectLst/>
                <a:latin typeface="SegoeUIVariable"/>
              </a:rPr>
              <a:t> object named </a:t>
            </a:r>
            <a:r>
              <a:rPr kumimoji="0" lang="en-US" altLang="en-US" sz="1400" b="0" i="0" u="none" strike="noStrike" cap="none" normalizeH="0" baseline="0" dirty="0" err="1">
                <a:ln>
                  <a:noFill/>
                </a:ln>
                <a:effectLst/>
                <a:latin typeface="Arial Unicode MS"/>
              </a:rPr>
              <a:t>df</a:t>
            </a:r>
            <a:r>
              <a:rPr kumimoji="0" lang="en-US" altLang="en-US" sz="1400" b="0" i="0" u="none" strike="noStrike" cap="none" normalizeH="0" baseline="0" dirty="0">
                <a:ln>
                  <a:noFill/>
                </a:ln>
                <a:effectLst/>
                <a:latin typeface="SegoeUIVariable"/>
              </a:rPr>
              <a:t>. The </a:t>
            </a:r>
            <a:r>
              <a:rPr kumimoji="0" lang="en-US" altLang="en-US" sz="1400" b="0" i="0" u="none" strike="noStrike" cap="none" normalizeH="0" baseline="0" dirty="0" err="1">
                <a:ln>
                  <a:noFill/>
                </a:ln>
                <a:effectLst/>
                <a:latin typeface="Arial Unicode MS"/>
              </a:rPr>
              <a:t>pd.read_csv</a:t>
            </a:r>
            <a:r>
              <a:rPr kumimoji="0" lang="en-US" altLang="en-US" sz="1400" b="0" i="0" u="none" strike="noStrike" cap="none" normalizeH="0" baseline="0" dirty="0">
                <a:ln>
                  <a:noFill/>
                </a:ln>
                <a:effectLst/>
                <a:latin typeface="Arial Unicode MS"/>
              </a:rPr>
              <a:t>()</a:t>
            </a:r>
            <a:r>
              <a:rPr kumimoji="0" lang="en-US" altLang="en-US" sz="1400" b="0" i="0" u="none" strike="noStrike" cap="none" normalizeH="0" baseline="0" dirty="0">
                <a:ln>
                  <a:noFill/>
                </a:ln>
                <a:effectLst/>
                <a:latin typeface="SegoeUIVariable"/>
              </a:rPr>
              <a:t> function is used to read the CSV file, and the resulting </a:t>
            </a:r>
            <a:r>
              <a:rPr kumimoji="0" lang="en-US" altLang="en-US" sz="1400" b="0" i="0" u="none" strike="noStrike" cap="none" normalizeH="0" baseline="0" dirty="0" err="1">
                <a:ln>
                  <a:noFill/>
                </a:ln>
                <a:effectLst/>
                <a:latin typeface="SegoeUIVariable"/>
              </a:rPr>
              <a:t>DataFrame</a:t>
            </a:r>
            <a:r>
              <a:rPr kumimoji="0" lang="en-US" altLang="en-US" sz="1400" b="0" i="0" u="none" strike="noStrike" cap="none" normalizeH="0" baseline="0" dirty="0">
                <a:ln>
                  <a:noFill/>
                </a:ln>
                <a:effectLst/>
                <a:latin typeface="SegoeUIVariable"/>
              </a:rPr>
              <a:t> is then printed to the console using the </a:t>
            </a:r>
            <a:r>
              <a:rPr kumimoji="0" lang="en-US" altLang="en-US" sz="1400" b="0" i="0" u="none" strike="noStrike" cap="none" normalizeH="0" baseline="0" dirty="0" err="1">
                <a:ln>
                  <a:noFill/>
                </a:ln>
                <a:effectLst/>
                <a:latin typeface="Arial Unicode MS"/>
              </a:rPr>
              <a:t>df</a:t>
            </a:r>
            <a:r>
              <a:rPr kumimoji="0" lang="en-US" altLang="en-US" sz="1400" b="0" i="0" u="none" strike="noStrike" cap="none" normalizeH="0" baseline="0" dirty="0">
                <a:ln>
                  <a:noFill/>
                </a:ln>
                <a:effectLst/>
                <a:latin typeface="SegoeUIVariable"/>
              </a:rPr>
              <a:t> variable. The </a:t>
            </a:r>
            <a:r>
              <a:rPr kumimoji="0" lang="en-US" altLang="en-US" sz="1400" b="0" i="0" u="none" strike="noStrike" cap="none" normalizeH="0" baseline="0" dirty="0" err="1">
                <a:ln>
                  <a:noFill/>
                </a:ln>
                <a:effectLst/>
                <a:latin typeface="Arial Unicode MS"/>
              </a:rPr>
              <a:t>df</a:t>
            </a:r>
            <a:r>
              <a:rPr kumimoji="0" lang="en-US" altLang="en-US" sz="1400" b="0" i="0" u="none" strike="noStrike" cap="none" normalizeH="0" baseline="0" dirty="0">
                <a:ln>
                  <a:noFill/>
                </a:ln>
                <a:effectLst/>
                <a:latin typeface="SegoeUIVariable"/>
              </a:rPr>
              <a:t> variable is used to reference the </a:t>
            </a:r>
            <a:r>
              <a:rPr kumimoji="0" lang="en-US" altLang="en-US" sz="1400" b="0" i="0" u="none" strike="noStrike" cap="none" normalizeH="0" baseline="0" dirty="0" err="1">
                <a:ln>
                  <a:noFill/>
                </a:ln>
                <a:effectLst/>
                <a:latin typeface="SegoeUIVariable"/>
              </a:rPr>
              <a:t>DataFrame</a:t>
            </a:r>
            <a:r>
              <a:rPr kumimoji="0" lang="en-US" altLang="en-US" sz="1400" b="0" i="0" u="none" strike="noStrike" cap="none" normalizeH="0" baseline="0" dirty="0">
                <a:ln>
                  <a:noFill/>
                </a:ln>
                <a:effectLst/>
                <a:latin typeface="SegoeUIVariable"/>
              </a:rPr>
              <a:t> object throughout the rest of the code. The contents of the </a:t>
            </a:r>
            <a:r>
              <a:rPr kumimoji="0" lang="en-US" altLang="en-US" sz="1400" b="0" i="0" u="none" strike="noStrike" cap="none" normalizeH="0" baseline="0" dirty="0" err="1">
                <a:ln>
                  <a:noFill/>
                </a:ln>
                <a:effectLst/>
                <a:latin typeface="SegoeUIVariable"/>
              </a:rPr>
              <a:t>DataFrame</a:t>
            </a:r>
            <a:r>
              <a:rPr kumimoji="0" lang="en-US" altLang="en-US" sz="1400" b="0" i="0" u="none" strike="noStrike" cap="none" normalizeH="0" baseline="0" dirty="0">
                <a:ln>
                  <a:noFill/>
                </a:ln>
                <a:effectLst/>
                <a:latin typeface="SegoeUIVariable"/>
              </a:rPr>
              <a:t> can be manipulated and analyzed using various pandas functions and methods.</a:t>
            </a:r>
            <a:r>
              <a:rPr kumimoji="0" lang="en-US" altLang="en-US" sz="1100" b="0" i="0" u="none" strike="noStrike" cap="none" normalizeH="0" baseline="0" dirty="0">
                <a:ln>
                  <a:noFill/>
                </a:ln>
                <a:effectLst/>
              </a:rPr>
              <a:t> </a:t>
            </a:r>
            <a:endParaRPr kumimoji="0" lang="en-US" altLang="en-US" sz="3200" b="0" i="0" u="none" strike="noStrike" cap="none" normalizeH="0" baseline="0" dirty="0">
              <a:ln>
                <a:noFill/>
              </a:ln>
              <a:effectLst/>
              <a:latin typeface="Arial" panose="020B0604020202020204" pitchFamily="34" charset="0"/>
            </a:endParaRPr>
          </a:p>
        </p:txBody>
      </p:sp>
      <p:pic>
        <p:nvPicPr>
          <p:cNvPr id="8" name="Picture 7">
            <a:extLst>
              <a:ext uri="{FF2B5EF4-FFF2-40B4-BE49-F238E27FC236}">
                <a16:creationId xmlns:a16="http://schemas.microsoft.com/office/drawing/2014/main" id="{AB777540-D94A-3A9E-A5B5-CF83021539D4}"/>
              </a:ext>
            </a:extLst>
          </p:cNvPr>
          <p:cNvPicPr>
            <a:picLocks noChangeAspect="1"/>
          </p:cNvPicPr>
          <p:nvPr/>
        </p:nvPicPr>
        <p:blipFill>
          <a:blip r:embed="rId2"/>
          <a:stretch>
            <a:fillRect/>
          </a:stretch>
        </p:blipFill>
        <p:spPr>
          <a:xfrm>
            <a:off x="665676" y="1113847"/>
            <a:ext cx="7772400" cy="2522774"/>
          </a:xfrm>
          <a:prstGeom prst="rect">
            <a:avLst/>
          </a:prstGeom>
        </p:spPr>
      </p:pic>
    </p:spTree>
    <p:extLst>
      <p:ext uri="{BB962C8B-B14F-4D97-AF65-F5344CB8AC3E}">
        <p14:creationId xmlns:p14="http://schemas.microsoft.com/office/powerpoint/2010/main" val="2038863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64B1E-BED2-F1B7-A98A-5B012B9F7404}"/>
              </a:ext>
            </a:extLst>
          </p:cNvPr>
          <p:cNvPicPr>
            <a:picLocks noChangeAspect="1"/>
          </p:cNvPicPr>
          <p:nvPr/>
        </p:nvPicPr>
        <p:blipFill>
          <a:blip r:embed="rId2"/>
          <a:stretch>
            <a:fillRect/>
          </a:stretch>
        </p:blipFill>
        <p:spPr>
          <a:xfrm>
            <a:off x="117123" y="129096"/>
            <a:ext cx="6140766" cy="2006703"/>
          </a:xfrm>
          <a:prstGeom prst="rect">
            <a:avLst/>
          </a:prstGeom>
        </p:spPr>
      </p:pic>
      <p:pic>
        <p:nvPicPr>
          <p:cNvPr id="5" name="Picture 4">
            <a:extLst>
              <a:ext uri="{FF2B5EF4-FFF2-40B4-BE49-F238E27FC236}">
                <a16:creationId xmlns:a16="http://schemas.microsoft.com/office/drawing/2014/main" id="{23DD6674-5EEF-164B-05D4-A3B38668B754}"/>
              </a:ext>
            </a:extLst>
          </p:cNvPr>
          <p:cNvPicPr>
            <a:picLocks noChangeAspect="1"/>
          </p:cNvPicPr>
          <p:nvPr/>
        </p:nvPicPr>
        <p:blipFill>
          <a:blip r:embed="rId3"/>
          <a:stretch>
            <a:fillRect/>
          </a:stretch>
        </p:blipFill>
        <p:spPr>
          <a:xfrm>
            <a:off x="117123" y="2321254"/>
            <a:ext cx="2358950" cy="3091936"/>
          </a:xfrm>
          <a:prstGeom prst="rect">
            <a:avLst/>
          </a:prstGeom>
        </p:spPr>
      </p:pic>
      <p:pic>
        <p:nvPicPr>
          <p:cNvPr id="7" name="Picture 6">
            <a:extLst>
              <a:ext uri="{FF2B5EF4-FFF2-40B4-BE49-F238E27FC236}">
                <a16:creationId xmlns:a16="http://schemas.microsoft.com/office/drawing/2014/main" id="{C89440AF-ECF4-A977-DB5D-814CB173EA40}"/>
              </a:ext>
            </a:extLst>
          </p:cNvPr>
          <p:cNvPicPr>
            <a:picLocks noChangeAspect="1"/>
          </p:cNvPicPr>
          <p:nvPr/>
        </p:nvPicPr>
        <p:blipFill>
          <a:blip r:embed="rId4"/>
          <a:stretch>
            <a:fillRect/>
          </a:stretch>
        </p:blipFill>
        <p:spPr>
          <a:xfrm>
            <a:off x="2599406" y="2321254"/>
            <a:ext cx="2601389" cy="3091937"/>
          </a:xfrm>
          <a:prstGeom prst="rect">
            <a:avLst/>
          </a:prstGeom>
        </p:spPr>
      </p:pic>
      <p:pic>
        <p:nvPicPr>
          <p:cNvPr id="9" name="Picture 8">
            <a:extLst>
              <a:ext uri="{FF2B5EF4-FFF2-40B4-BE49-F238E27FC236}">
                <a16:creationId xmlns:a16="http://schemas.microsoft.com/office/drawing/2014/main" id="{0CD9D09A-5ACA-D44F-959D-505C9AF49774}"/>
              </a:ext>
            </a:extLst>
          </p:cNvPr>
          <p:cNvPicPr>
            <a:picLocks noChangeAspect="1"/>
          </p:cNvPicPr>
          <p:nvPr/>
        </p:nvPicPr>
        <p:blipFill>
          <a:blip r:embed="rId5"/>
          <a:stretch>
            <a:fillRect/>
          </a:stretch>
        </p:blipFill>
        <p:spPr>
          <a:xfrm>
            <a:off x="5324128" y="2321254"/>
            <a:ext cx="2403599" cy="3091936"/>
          </a:xfrm>
          <a:prstGeom prst="rect">
            <a:avLst/>
          </a:prstGeom>
        </p:spPr>
      </p:pic>
      <p:pic>
        <p:nvPicPr>
          <p:cNvPr id="11" name="Picture 10">
            <a:extLst>
              <a:ext uri="{FF2B5EF4-FFF2-40B4-BE49-F238E27FC236}">
                <a16:creationId xmlns:a16="http://schemas.microsoft.com/office/drawing/2014/main" id="{424F9CBC-9349-9575-E1D8-856879BFF6D6}"/>
              </a:ext>
            </a:extLst>
          </p:cNvPr>
          <p:cNvPicPr>
            <a:picLocks noChangeAspect="1"/>
          </p:cNvPicPr>
          <p:nvPr/>
        </p:nvPicPr>
        <p:blipFill>
          <a:blip r:embed="rId6"/>
          <a:stretch>
            <a:fillRect/>
          </a:stretch>
        </p:blipFill>
        <p:spPr>
          <a:xfrm>
            <a:off x="7845560" y="2822257"/>
            <a:ext cx="4229317" cy="2590933"/>
          </a:xfrm>
          <a:prstGeom prst="rect">
            <a:avLst/>
          </a:prstGeom>
        </p:spPr>
      </p:pic>
    </p:spTree>
    <p:extLst>
      <p:ext uri="{BB962C8B-B14F-4D97-AF65-F5344CB8AC3E}">
        <p14:creationId xmlns:p14="http://schemas.microsoft.com/office/powerpoint/2010/main" val="417575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F876C-A6F5-DBF1-293A-000A0A6025C9}"/>
              </a:ext>
            </a:extLst>
          </p:cNvPr>
          <p:cNvPicPr>
            <a:picLocks noChangeAspect="1"/>
          </p:cNvPicPr>
          <p:nvPr/>
        </p:nvPicPr>
        <p:blipFill>
          <a:blip r:embed="rId2"/>
          <a:stretch>
            <a:fillRect/>
          </a:stretch>
        </p:blipFill>
        <p:spPr>
          <a:xfrm>
            <a:off x="291020" y="1003357"/>
            <a:ext cx="4267419" cy="1130358"/>
          </a:xfrm>
          <a:prstGeom prst="rect">
            <a:avLst/>
          </a:prstGeom>
        </p:spPr>
      </p:pic>
      <p:pic>
        <p:nvPicPr>
          <p:cNvPr id="5" name="Picture 4">
            <a:extLst>
              <a:ext uri="{FF2B5EF4-FFF2-40B4-BE49-F238E27FC236}">
                <a16:creationId xmlns:a16="http://schemas.microsoft.com/office/drawing/2014/main" id="{10AD4921-922A-7179-8BC5-5138F2A1FA3B}"/>
              </a:ext>
            </a:extLst>
          </p:cNvPr>
          <p:cNvPicPr>
            <a:picLocks noChangeAspect="1"/>
          </p:cNvPicPr>
          <p:nvPr/>
        </p:nvPicPr>
        <p:blipFill>
          <a:blip r:embed="rId3"/>
          <a:stretch>
            <a:fillRect/>
          </a:stretch>
        </p:blipFill>
        <p:spPr>
          <a:xfrm>
            <a:off x="291020" y="3829791"/>
            <a:ext cx="4445228" cy="2228965"/>
          </a:xfrm>
          <a:prstGeom prst="rect">
            <a:avLst/>
          </a:prstGeom>
        </p:spPr>
      </p:pic>
      <p:pic>
        <p:nvPicPr>
          <p:cNvPr id="7" name="Picture 6">
            <a:extLst>
              <a:ext uri="{FF2B5EF4-FFF2-40B4-BE49-F238E27FC236}">
                <a16:creationId xmlns:a16="http://schemas.microsoft.com/office/drawing/2014/main" id="{1D4D56E3-59E3-FEBE-A882-97FCB72D0D1F}"/>
              </a:ext>
            </a:extLst>
          </p:cNvPr>
          <p:cNvPicPr>
            <a:picLocks noChangeAspect="1"/>
          </p:cNvPicPr>
          <p:nvPr/>
        </p:nvPicPr>
        <p:blipFill>
          <a:blip r:embed="rId4"/>
          <a:stretch>
            <a:fillRect/>
          </a:stretch>
        </p:blipFill>
        <p:spPr>
          <a:xfrm>
            <a:off x="5309678" y="1190458"/>
            <a:ext cx="4134062" cy="5302523"/>
          </a:xfrm>
          <a:prstGeom prst="rect">
            <a:avLst/>
          </a:prstGeom>
        </p:spPr>
      </p:pic>
      <p:sp>
        <p:nvSpPr>
          <p:cNvPr id="9" name="TextBox 8">
            <a:extLst>
              <a:ext uri="{FF2B5EF4-FFF2-40B4-BE49-F238E27FC236}">
                <a16:creationId xmlns:a16="http://schemas.microsoft.com/office/drawing/2014/main" id="{19CB3976-7862-05E6-9BFF-D3942E8A2108}"/>
              </a:ext>
            </a:extLst>
          </p:cNvPr>
          <p:cNvSpPr txBox="1"/>
          <p:nvPr/>
        </p:nvSpPr>
        <p:spPr>
          <a:xfrm>
            <a:off x="291020" y="267128"/>
            <a:ext cx="4267419" cy="646331"/>
          </a:xfrm>
          <a:prstGeom prst="rect">
            <a:avLst/>
          </a:prstGeom>
          <a:noFill/>
        </p:spPr>
        <p:txBody>
          <a:bodyPr wrap="square" rtlCol="0">
            <a:spAutoFit/>
          </a:bodyPr>
          <a:lstStyle/>
          <a:p>
            <a:r>
              <a:rPr lang="en-IN" dirty="0"/>
              <a:t>Step 1: Importing the required files and creating the flask app</a:t>
            </a:r>
            <a:endParaRPr lang="en-001" dirty="0"/>
          </a:p>
        </p:txBody>
      </p:sp>
      <p:sp>
        <p:nvSpPr>
          <p:cNvPr id="10" name="TextBox 9">
            <a:extLst>
              <a:ext uri="{FF2B5EF4-FFF2-40B4-BE49-F238E27FC236}">
                <a16:creationId xmlns:a16="http://schemas.microsoft.com/office/drawing/2014/main" id="{D4933958-5552-A9A6-84F8-3CE1CBC9715A}"/>
              </a:ext>
            </a:extLst>
          </p:cNvPr>
          <p:cNvSpPr txBox="1"/>
          <p:nvPr/>
        </p:nvSpPr>
        <p:spPr>
          <a:xfrm>
            <a:off x="291020" y="3336667"/>
            <a:ext cx="4445228" cy="369332"/>
          </a:xfrm>
          <a:prstGeom prst="rect">
            <a:avLst/>
          </a:prstGeom>
          <a:noFill/>
        </p:spPr>
        <p:txBody>
          <a:bodyPr wrap="square" rtlCol="0">
            <a:spAutoFit/>
          </a:bodyPr>
          <a:lstStyle/>
          <a:p>
            <a:r>
              <a:rPr lang="en-IN" dirty="0"/>
              <a:t>Step 2: Loading the pickle files</a:t>
            </a:r>
            <a:endParaRPr lang="en-001" dirty="0"/>
          </a:p>
        </p:txBody>
      </p:sp>
      <p:sp>
        <p:nvSpPr>
          <p:cNvPr id="12" name="TextBox 11">
            <a:extLst>
              <a:ext uri="{FF2B5EF4-FFF2-40B4-BE49-F238E27FC236}">
                <a16:creationId xmlns:a16="http://schemas.microsoft.com/office/drawing/2014/main" id="{A4E9797E-67EA-C3E6-4D52-ACEAC05352E9}"/>
              </a:ext>
            </a:extLst>
          </p:cNvPr>
          <p:cNvSpPr txBox="1"/>
          <p:nvPr/>
        </p:nvSpPr>
        <p:spPr>
          <a:xfrm>
            <a:off x="5309678" y="265784"/>
            <a:ext cx="4134062" cy="923330"/>
          </a:xfrm>
          <a:prstGeom prst="rect">
            <a:avLst/>
          </a:prstGeom>
          <a:noFill/>
        </p:spPr>
        <p:txBody>
          <a:bodyPr wrap="square" rtlCol="0">
            <a:spAutoFit/>
          </a:bodyPr>
          <a:lstStyle/>
          <a:p>
            <a:r>
              <a:rPr lang="en-IN" dirty="0"/>
              <a:t>Step 3: Utilizing the html template as front end and inputting values from the user</a:t>
            </a:r>
            <a:endParaRPr lang="en-001" dirty="0"/>
          </a:p>
        </p:txBody>
      </p:sp>
    </p:spTree>
    <p:extLst>
      <p:ext uri="{BB962C8B-B14F-4D97-AF65-F5344CB8AC3E}">
        <p14:creationId xmlns:p14="http://schemas.microsoft.com/office/powerpoint/2010/main" val="3722441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8E00F-4910-32B7-0533-C0E51DC51FE3}"/>
              </a:ext>
            </a:extLst>
          </p:cNvPr>
          <p:cNvPicPr>
            <a:picLocks noChangeAspect="1"/>
          </p:cNvPicPr>
          <p:nvPr/>
        </p:nvPicPr>
        <p:blipFill>
          <a:blip r:embed="rId2"/>
          <a:stretch>
            <a:fillRect/>
          </a:stretch>
        </p:blipFill>
        <p:spPr>
          <a:xfrm>
            <a:off x="286080" y="1155637"/>
            <a:ext cx="5188217" cy="5245370"/>
          </a:xfrm>
          <a:prstGeom prst="rect">
            <a:avLst/>
          </a:prstGeom>
        </p:spPr>
      </p:pic>
      <p:pic>
        <p:nvPicPr>
          <p:cNvPr id="7" name="Picture 6">
            <a:extLst>
              <a:ext uri="{FF2B5EF4-FFF2-40B4-BE49-F238E27FC236}">
                <a16:creationId xmlns:a16="http://schemas.microsoft.com/office/drawing/2014/main" id="{38C3217C-78CB-0678-03A2-AA2696CE3950}"/>
              </a:ext>
            </a:extLst>
          </p:cNvPr>
          <p:cNvPicPr>
            <a:picLocks noChangeAspect="1"/>
          </p:cNvPicPr>
          <p:nvPr/>
        </p:nvPicPr>
        <p:blipFill>
          <a:blip r:embed="rId3"/>
          <a:stretch>
            <a:fillRect/>
          </a:stretch>
        </p:blipFill>
        <p:spPr>
          <a:xfrm>
            <a:off x="5786405" y="4916873"/>
            <a:ext cx="5853313" cy="1484134"/>
          </a:xfrm>
          <a:prstGeom prst="rect">
            <a:avLst/>
          </a:prstGeom>
        </p:spPr>
      </p:pic>
      <p:pic>
        <p:nvPicPr>
          <p:cNvPr id="9" name="Picture 8">
            <a:extLst>
              <a:ext uri="{FF2B5EF4-FFF2-40B4-BE49-F238E27FC236}">
                <a16:creationId xmlns:a16="http://schemas.microsoft.com/office/drawing/2014/main" id="{60811A08-160C-2A96-A7BB-BA9C4DAC3FC9}"/>
              </a:ext>
            </a:extLst>
          </p:cNvPr>
          <p:cNvPicPr>
            <a:picLocks noChangeAspect="1"/>
          </p:cNvPicPr>
          <p:nvPr/>
        </p:nvPicPr>
        <p:blipFill>
          <a:blip r:embed="rId4"/>
          <a:stretch>
            <a:fillRect/>
          </a:stretch>
        </p:blipFill>
        <p:spPr>
          <a:xfrm>
            <a:off x="5786405" y="1155637"/>
            <a:ext cx="5853313" cy="3222412"/>
          </a:xfrm>
          <a:prstGeom prst="rect">
            <a:avLst/>
          </a:prstGeom>
        </p:spPr>
      </p:pic>
      <p:sp>
        <p:nvSpPr>
          <p:cNvPr id="10" name="TextBox 9">
            <a:extLst>
              <a:ext uri="{FF2B5EF4-FFF2-40B4-BE49-F238E27FC236}">
                <a16:creationId xmlns:a16="http://schemas.microsoft.com/office/drawing/2014/main" id="{768F93BB-7C39-358A-4ACD-9A2BD3B99A6E}"/>
              </a:ext>
            </a:extLst>
          </p:cNvPr>
          <p:cNvSpPr txBox="1"/>
          <p:nvPr/>
        </p:nvSpPr>
        <p:spPr>
          <a:xfrm>
            <a:off x="286080" y="456993"/>
            <a:ext cx="4696886" cy="462606"/>
          </a:xfrm>
          <a:prstGeom prst="rect">
            <a:avLst/>
          </a:prstGeom>
          <a:noFill/>
        </p:spPr>
        <p:txBody>
          <a:bodyPr wrap="square" rtlCol="0">
            <a:spAutoFit/>
          </a:bodyPr>
          <a:lstStyle/>
          <a:p>
            <a:r>
              <a:rPr lang="en-IN" sz="2400" dirty="0"/>
              <a:t>Step 4: User input data cleaning</a:t>
            </a:r>
            <a:endParaRPr lang="en-001" sz="2400" dirty="0"/>
          </a:p>
        </p:txBody>
      </p:sp>
    </p:spTree>
    <p:extLst>
      <p:ext uri="{BB962C8B-B14F-4D97-AF65-F5344CB8AC3E}">
        <p14:creationId xmlns:p14="http://schemas.microsoft.com/office/powerpoint/2010/main" val="3764225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7AEA75-BDA2-F965-D9A7-BF8319424B85}"/>
              </a:ext>
            </a:extLst>
          </p:cNvPr>
          <p:cNvPicPr>
            <a:picLocks noChangeAspect="1"/>
          </p:cNvPicPr>
          <p:nvPr/>
        </p:nvPicPr>
        <p:blipFill>
          <a:blip r:embed="rId2"/>
          <a:stretch>
            <a:fillRect/>
          </a:stretch>
        </p:blipFill>
        <p:spPr>
          <a:xfrm>
            <a:off x="3363534" y="326439"/>
            <a:ext cx="8464985" cy="4940554"/>
          </a:xfrm>
          <a:prstGeom prst="rect">
            <a:avLst/>
          </a:prstGeom>
        </p:spPr>
      </p:pic>
      <p:pic>
        <p:nvPicPr>
          <p:cNvPr id="5" name="Picture 4">
            <a:extLst>
              <a:ext uri="{FF2B5EF4-FFF2-40B4-BE49-F238E27FC236}">
                <a16:creationId xmlns:a16="http://schemas.microsoft.com/office/drawing/2014/main" id="{CB33CA88-9F17-98A4-3230-F155793DE967}"/>
              </a:ext>
            </a:extLst>
          </p:cNvPr>
          <p:cNvPicPr>
            <a:picLocks noChangeAspect="1"/>
          </p:cNvPicPr>
          <p:nvPr/>
        </p:nvPicPr>
        <p:blipFill>
          <a:blip r:embed="rId3"/>
          <a:stretch>
            <a:fillRect/>
          </a:stretch>
        </p:blipFill>
        <p:spPr>
          <a:xfrm>
            <a:off x="1383270" y="5913010"/>
            <a:ext cx="2705239" cy="615982"/>
          </a:xfrm>
          <a:prstGeom prst="rect">
            <a:avLst/>
          </a:prstGeom>
        </p:spPr>
      </p:pic>
      <p:sp>
        <p:nvSpPr>
          <p:cNvPr id="6" name="TextBox 5">
            <a:extLst>
              <a:ext uri="{FF2B5EF4-FFF2-40B4-BE49-F238E27FC236}">
                <a16:creationId xmlns:a16="http://schemas.microsoft.com/office/drawing/2014/main" id="{877DDA01-227F-F733-CCAC-60AC2EBA81FC}"/>
              </a:ext>
            </a:extLst>
          </p:cNvPr>
          <p:cNvSpPr txBox="1"/>
          <p:nvPr/>
        </p:nvSpPr>
        <p:spPr>
          <a:xfrm>
            <a:off x="236307" y="326439"/>
            <a:ext cx="2835666" cy="923330"/>
          </a:xfrm>
          <a:prstGeom prst="rect">
            <a:avLst/>
          </a:prstGeom>
          <a:noFill/>
        </p:spPr>
        <p:txBody>
          <a:bodyPr wrap="square" rtlCol="0">
            <a:spAutoFit/>
          </a:bodyPr>
          <a:lstStyle/>
          <a:p>
            <a:r>
              <a:rPr lang="en-IN" dirty="0"/>
              <a:t>Step 5: Encoding the data by using the pickled encoders</a:t>
            </a:r>
            <a:endParaRPr lang="en-001" dirty="0"/>
          </a:p>
        </p:txBody>
      </p:sp>
      <p:sp>
        <p:nvSpPr>
          <p:cNvPr id="7" name="TextBox 6">
            <a:extLst>
              <a:ext uri="{FF2B5EF4-FFF2-40B4-BE49-F238E27FC236}">
                <a16:creationId xmlns:a16="http://schemas.microsoft.com/office/drawing/2014/main" id="{22B40D50-AD32-954C-9326-0955F581CB30}"/>
              </a:ext>
            </a:extLst>
          </p:cNvPr>
          <p:cNvSpPr txBox="1"/>
          <p:nvPr/>
        </p:nvSpPr>
        <p:spPr>
          <a:xfrm>
            <a:off x="236306" y="2081057"/>
            <a:ext cx="2835666" cy="1200329"/>
          </a:xfrm>
          <a:prstGeom prst="rect">
            <a:avLst/>
          </a:prstGeom>
          <a:noFill/>
        </p:spPr>
        <p:txBody>
          <a:bodyPr wrap="square" rtlCol="0">
            <a:spAutoFit/>
          </a:bodyPr>
          <a:lstStyle/>
          <a:p>
            <a:r>
              <a:rPr lang="en-IN" dirty="0"/>
              <a:t>Step 6: Joining into a temporary variable and scaling the data using the pickled scaler</a:t>
            </a:r>
            <a:endParaRPr lang="en-001" dirty="0"/>
          </a:p>
        </p:txBody>
      </p:sp>
      <p:sp>
        <p:nvSpPr>
          <p:cNvPr id="8" name="TextBox 7">
            <a:extLst>
              <a:ext uri="{FF2B5EF4-FFF2-40B4-BE49-F238E27FC236}">
                <a16:creationId xmlns:a16="http://schemas.microsoft.com/office/drawing/2014/main" id="{C71B3CB9-1BF2-7751-C424-F77C52BACE41}"/>
              </a:ext>
            </a:extLst>
          </p:cNvPr>
          <p:cNvSpPr txBox="1"/>
          <p:nvPr/>
        </p:nvSpPr>
        <p:spPr>
          <a:xfrm>
            <a:off x="236307" y="4112674"/>
            <a:ext cx="2835665" cy="1477328"/>
          </a:xfrm>
          <a:prstGeom prst="rect">
            <a:avLst/>
          </a:prstGeom>
          <a:noFill/>
        </p:spPr>
        <p:txBody>
          <a:bodyPr wrap="square" rtlCol="0">
            <a:spAutoFit/>
          </a:bodyPr>
          <a:lstStyle/>
          <a:p>
            <a:r>
              <a:rPr lang="en-IN" dirty="0"/>
              <a:t>Step 7: Predicting the result using the pickled model and then displaying it on the web application</a:t>
            </a:r>
            <a:endParaRPr lang="en-001" dirty="0"/>
          </a:p>
        </p:txBody>
      </p:sp>
      <p:sp>
        <p:nvSpPr>
          <p:cNvPr id="10" name="TextBox 9">
            <a:extLst>
              <a:ext uri="{FF2B5EF4-FFF2-40B4-BE49-F238E27FC236}">
                <a16:creationId xmlns:a16="http://schemas.microsoft.com/office/drawing/2014/main" id="{9665EC53-A9E8-6834-9218-790C7C40807D}"/>
              </a:ext>
            </a:extLst>
          </p:cNvPr>
          <p:cNvSpPr txBox="1"/>
          <p:nvPr/>
        </p:nvSpPr>
        <p:spPr>
          <a:xfrm>
            <a:off x="4685016" y="5759336"/>
            <a:ext cx="2609636" cy="923330"/>
          </a:xfrm>
          <a:prstGeom prst="rect">
            <a:avLst/>
          </a:prstGeom>
          <a:noFill/>
        </p:spPr>
        <p:txBody>
          <a:bodyPr wrap="square" rtlCol="0">
            <a:spAutoFit/>
          </a:bodyPr>
          <a:lstStyle/>
          <a:p>
            <a:r>
              <a:rPr lang="en-IN" dirty="0"/>
              <a:t>Step 8: Running the Web application via conditional statement</a:t>
            </a:r>
            <a:endParaRPr lang="en-001" dirty="0"/>
          </a:p>
        </p:txBody>
      </p:sp>
    </p:spTree>
    <p:extLst>
      <p:ext uri="{BB962C8B-B14F-4D97-AF65-F5344CB8AC3E}">
        <p14:creationId xmlns:p14="http://schemas.microsoft.com/office/powerpoint/2010/main" val="233639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13B2F-9000-D20F-5135-5627C2B3A4FC}"/>
              </a:ext>
            </a:extLst>
          </p:cNvPr>
          <p:cNvPicPr>
            <a:picLocks noChangeAspect="1"/>
          </p:cNvPicPr>
          <p:nvPr/>
        </p:nvPicPr>
        <p:blipFill>
          <a:blip r:embed="rId2"/>
          <a:stretch>
            <a:fillRect/>
          </a:stretch>
        </p:blipFill>
        <p:spPr>
          <a:xfrm>
            <a:off x="2499770" y="166641"/>
            <a:ext cx="4671356" cy="4155591"/>
          </a:xfrm>
          <a:prstGeom prst="rect">
            <a:avLst/>
          </a:prstGeom>
        </p:spPr>
      </p:pic>
      <p:sp>
        <p:nvSpPr>
          <p:cNvPr id="6" name="Rectangle 1">
            <a:extLst>
              <a:ext uri="{FF2B5EF4-FFF2-40B4-BE49-F238E27FC236}">
                <a16:creationId xmlns:a16="http://schemas.microsoft.com/office/drawing/2014/main" id="{A5A034D7-11AA-D611-A113-3425FFAD3321}"/>
              </a:ext>
            </a:extLst>
          </p:cNvPr>
          <p:cNvSpPr>
            <a:spLocks noGrp="1" noChangeArrowheads="1"/>
          </p:cNvSpPr>
          <p:nvPr>
            <p:ph type="body" idx="1"/>
          </p:nvPr>
        </p:nvSpPr>
        <p:spPr bwMode="auto">
          <a:xfrm>
            <a:off x="677335" y="4377567"/>
            <a:ext cx="854482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cs typeface="Arial" panose="020B0604020202020204" pitchFamily="34" charset="0"/>
              </a:rPr>
              <a:t>df.info() is a method in pandas that provides a concise summary of a </a:t>
            </a:r>
            <a:r>
              <a:rPr kumimoji="0" lang="en-US" altLang="en-US" sz="1200" b="1" i="0" u="none" strike="noStrike" cap="none" normalizeH="0" baseline="0" dirty="0" err="1">
                <a:ln>
                  <a:noFill/>
                </a:ln>
                <a:effectLst/>
                <a:cs typeface="Arial" panose="020B0604020202020204" pitchFamily="34" charset="0"/>
              </a:rPr>
              <a:t>DataFrame</a:t>
            </a:r>
            <a:r>
              <a:rPr kumimoji="0" lang="en-US" altLang="en-US" sz="1200" b="1" i="0" u="none" strike="noStrike" cap="none" normalizeH="0" baseline="0" dirty="0">
                <a:ln>
                  <a:noFill/>
                </a:ln>
                <a:effectLst/>
                <a:cs typeface="Arial" panose="020B0604020202020204" pitchFamily="34" charset="0"/>
              </a:rPr>
              <a:t>. It displays information about the </a:t>
            </a:r>
            <a:r>
              <a:rPr kumimoji="0" lang="en-US" altLang="en-US" sz="1200" b="1" i="0" u="none" strike="noStrike" cap="none" normalizeH="0" baseline="0" dirty="0" err="1">
                <a:ln>
                  <a:noFill/>
                </a:ln>
                <a:effectLst/>
                <a:cs typeface="Arial" panose="020B0604020202020204" pitchFamily="34" charset="0"/>
              </a:rPr>
              <a:t>DataFrame</a:t>
            </a:r>
            <a:r>
              <a:rPr kumimoji="0" lang="en-US" altLang="en-US" sz="1200" b="1" i="0" u="none" strike="noStrike" cap="none" normalizeH="0" baseline="0" dirty="0">
                <a:ln>
                  <a:noFill/>
                </a:ln>
                <a:effectLst/>
                <a:cs typeface="Arial" panose="020B0604020202020204" pitchFamily="34" charset="0"/>
              </a:rPr>
              <a:t>, including the number of non-null values in each column, the data type of each column, and the amount of memory used by the </a:t>
            </a:r>
            <a:r>
              <a:rPr kumimoji="0" lang="en-US" altLang="en-US" sz="1200" b="1" i="0" u="none" strike="noStrike" cap="none" normalizeH="0" baseline="0" dirty="0" err="1">
                <a:ln>
                  <a:noFill/>
                </a:ln>
                <a:effectLst/>
                <a:cs typeface="Arial" panose="020B0604020202020204" pitchFamily="34" charset="0"/>
              </a:rPr>
              <a:t>DataFrame</a:t>
            </a:r>
            <a:r>
              <a:rPr kumimoji="0" lang="en-US" altLang="en-US" sz="1200" b="1" i="0" u="none" strike="noStrike" cap="none" normalizeH="0" baseline="0" dirty="0">
                <a:ln>
                  <a:noFill/>
                </a:ln>
                <a:effectLst/>
                <a:cs typeface="Arial" panose="020B0604020202020204" pitchFamily="34" charset="0"/>
              </a:rPr>
              <a:t>. This method is useful for quickly understanding the structure and contents of a </a:t>
            </a:r>
            <a:r>
              <a:rPr kumimoji="0" lang="en-US" altLang="en-US" sz="1200" b="1" i="0" u="none" strike="noStrike" cap="none" normalizeH="0" baseline="0" dirty="0" err="1">
                <a:ln>
                  <a:noFill/>
                </a:ln>
                <a:effectLst/>
                <a:cs typeface="Arial" panose="020B0604020202020204" pitchFamily="34" charset="0"/>
              </a:rPr>
              <a:t>DataFrame</a:t>
            </a:r>
            <a:r>
              <a:rPr kumimoji="0" lang="en-US" altLang="en-US" sz="1200" b="1" i="0" u="none" strike="noStrike" cap="none" normalizeH="0" baseline="0" dirty="0">
                <a:ln>
                  <a:noFill/>
                </a:ln>
                <a:effectLs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en-US" sz="1200" b="1" u="none" strike="noStrike" cap="none" normalizeH="0" baseline="0" dirty="0">
              <a:ln>
                <a:noFill/>
              </a:ln>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altLang="en-US" sz="1200" b="1" i="0" dirty="0">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200" b="1" u="none" strike="noStrike" cap="none" normalizeH="0" baseline="0" dirty="0">
                <a:ln>
                  <a:noFill/>
                </a:ln>
                <a:cs typeface="Arial" panose="020B0604020202020204" pitchFamily="34" charset="0"/>
              </a:rPr>
              <a:t>It has totally 46 columns </a:t>
            </a:r>
            <a:r>
              <a:rPr lang="en-IN" altLang="en-US" sz="1200" b="1" dirty="0">
                <a:cs typeface="Arial" panose="020B0604020202020204" pitchFamily="34" charset="0"/>
              </a:rPr>
              <a:t>filled with different data. The Non-Null Count indicates the number of non null values in each column and the </a:t>
            </a:r>
            <a:r>
              <a:rPr lang="en-IN" altLang="en-US" sz="1200" b="1" dirty="0" err="1">
                <a:cs typeface="Arial" panose="020B0604020202020204" pitchFamily="34" charset="0"/>
              </a:rPr>
              <a:t>Dtype</a:t>
            </a:r>
            <a:r>
              <a:rPr lang="en-IN" altLang="en-US" sz="1200" b="1" dirty="0">
                <a:cs typeface="Arial" panose="020B0604020202020204" pitchFamily="34" charset="0"/>
              </a:rPr>
              <a:t> columns indicates the data type of each column </a:t>
            </a:r>
            <a:endParaRPr kumimoji="0" lang="en-US" altLang="en-US" sz="1200" b="1" i="0" u="none" strike="noStrike" cap="none" normalizeH="0" baseline="0" dirty="0">
              <a:ln>
                <a:noFill/>
              </a:ln>
              <a:effectLst/>
              <a:cs typeface="Arial" panose="020B0604020202020204" pitchFamily="34" charset="0"/>
            </a:endParaRPr>
          </a:p>
        </p:txBody>
      </p:sp>
    </p:spTree>
    <p:extLst>
      <p:ext uri="{BB962C8B-B14F-4D97-AF65-F5344CB8AC3E}">
        <p14:creationId xmlns:p14="http://schemas.microsoft.com/office/powerpoint/2010/main" val="130581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2E67-82AE-99B0-869A-29F9B730FCBE}"/>
              </a:ext>
            </a:extLst>
          </p:cNvPr>
          <p:cNvSpPr>
            <a:spLocks noGrp="1"/>
          </p:cNvSpPr>
          <p:nvPr>
            <p:ph type="title"/>
          </p:nvPr>
        </p:nvSpPr>
        <p:spPr>
          <a:xfrm>
            <a:off x="677335" y="488374"/>
            <a:ext cx="8596668" cy="1745672"/>
          </a:xfrm>
        </p:spPr>
        <p:txBody>
          <a:bodyPr>
            <a:normAutofit/>
          </a:bodyPr>
          <a:lstStyle/>
          <a:p>
            <a:r>
              <a:rPr lang="en-IN" dirty="0"/>
              <a:t>DATA CLEANING </a:t>
            </a:r>
            <a:br>
              <a:rPr lang="en-IN" dirty="0"/>
            </a:br>
            <a:r>
              <a:rPr lang="en-US" sz="2200" b="0" i="0" dirty="0">
                <a:solidFill>
                  <a:schemeClr val="tx1"/>
                </a:solidFill>
                <a:effectLst/>
                <a:latin typeface="Google Sans"/>
              </a:rPr>
              <a:t>Data cleaning is the process of cleaning up and correcting errors in data to ensure it is accurate and reliable for analysis and modeling.</a:t>
            </a:r>
            <a:endParaRPr lang="en-IN" dirty="0">
              <a:solidFill>
                <a:schemeClr val="tx1"/>
              </a:solidFill>
            </a:endParaRPr>
          </a:p>
        </p:txBody>
      </p:sp>
      <p:pic>
        <p:nvPicPr>
          <p:cNvPr id="5" name="Picture 4">
            <a:extLst>
              <a:ext uri="{FF2B5EF4-FFF2-40B4-BE49-F238E27FC236}">
                <a16:creationId xmlns:a16="http://schemas.microsoft.com/office/drawing/2014/main" id="{35C1AF08-23F4-FCD0-FB2C-66B7FB111745}"/>
              </a:ext>
            </a:extLst>
          </p:cNvPr>
          <p:cNvPicPr>
            <a:picLocks noChangeAspect="1"/>
          </p:cNvPicPr>
          <p:nvPr/>
        </p:nvPicPr>
        <p:blipFill>
          <a:blip r:embed="rId2"/>
          <a:stretch>
            <a:fillRect/>
          </a:stretch>
        </p:blipFill>
        <p:spPr>
          <a:xfrm>
            <a:off x="5574985" y="2487269"/>
            <a:ext cx="1473139" cy="2815050"/>
          </a:xfrm>
          <a:prstGeom prst="rect">
            <a:avLst/>
          </a:prstGeom>
        </p:spPr>
      </p:pic>
      <p:sp>
        <p:nvSpPr>
          <p:cNvPr id="6" name="Rectangle 1">
            <a:extLst>
              <a:ext uri="{FF2B5EF4-FFF2-40B4-BE49-F238E27FC236}">
                <a16:creationId xmlns:a16="http://schemas.microsoft.com/office/drawing/2014/main" id="{10778907-BCB5-4397-BFFC-119C41BC4E24}"/>
              </a:ext>
            </a:extLst>
          </p:cNvPr>
          <p:cNvSpPr>
            <a:spLocks noGrp="1" noChangeArrowheads="1"/>
          </p:cNvSpPr>
          <p:nvPr>
            <p:ph type="body" idx="1"/>
          </p:nvPr>
        </p:nvSpPr>
        <p:spPr bwMode="auto">
          <a:xfrm>
            <a:off x="965962" y="2740327"/>
            <a:ext cx="422521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Google Sans"/>
              </a:rPr>
              <a:t>The code </a:t>
            </a:r>
            <a:r>
              <a:rPr kumimoji="0" lang="en-US" altLang="en-US" sz="1100" b="0" i="0" u="none" strike="noStrike" cap="none" normalizeH="0" baseline="0" dirty="0" err="1">
                <a:ln>
                  <a:noFill/>
                </a:ln>
                <a:effectLst/>
                <a:latin typeface="Google Sans Mono"/>
              </a:rPr>
              <a:t>df.isnull</a:t>
            </a:r>
            <a:r>
              <a:rPr kumimoji="0" lang="en-US" altLang="en-US" sz="1100" b="0" i="0" u="none" strike="noStrike" cap="none" normalizeH="0" baseline="0" dirty="0">
                <a:ln>
                  <a:noFill/>
                </a:ln>
                <a:effectLst/>
                <a:latin typeface="Google Sans Mono"/>
              </a:rPr>
              <a:t>().sum()</a:t>
            </a:r>
            <a:r>
              <a:rPr kumimoji="0" lang="en-US" altLang="en-US" sz="1100" b="0" i="0" u="none" strike="noStrike" cap="none" normalizeH="0" baseline="0" dirty="0">
                <a:ln>
                  <a:noFill/>
                </a:ln>
                <a:effectLst/>
                <a:latin typeface="Google Sans"/>
              </a:rPr>
              <a:t> is used to check for missing values (</a:t>
            </a:r>
            <a:r>
              <a:rPr kumimoji="0" lang="en-US" altLang="en-US" sz="1100" b="0" i="0" u="none" strike="noStrike" cap="none" normalizeH="0" baseline="0" dirty="0" err="1">
                <a:ln>
                  <a:noFill/>
                </a:ln>
                <a:effectLst/>
                <a:latin typeface="Google Sans"/>
              </a:rPr>
              <a:t>NaNs</a:t>
            </a:r>
            <a:r>
              <a:rPr kumimoji="0" lang="en-US" altLang="en-US" sz="1100" b="0" i="0" u="none" strike="noStrike" cap="none" normalizeH="0" baseline="0" dirty="0">
                <a:ln>
                  <a:noFill/>
                </a:ln>
                <a:effectLst/>
                <a:latin typeface="Google Sans"/>
              </a:rPr>
              <a:t>) in a </a:t>
            </a:r>
            <a:r>
              <a:rPr kumimoji="0" lang="en-US" altLang="en-US" sz="1100" b="0" i="0" u="none" strike="noStrike" cap="none" normalizeH="0" baseline="0" dirty="0" err="1">
                <a:ln>
                  <a:noFill/>
                </a:ln>
                <a:effectLst/>
                <a:latin typeface="Google Sans"/>
              </a:rPr>
              <a:t>DataFrame</a:t>
            </a:r>
            <a:r>
              <a:rPr kumimoji="0" lang="en-US" altLang="en-US" sz="1100" b="0" i="0" u="none" strike="noStrike" cap="none" normalizeH="0" baseline="0" dirty="0">
                <a:ln>
                  <a:noFill/>
                </a:ln>
                <a:effectLst/>
                <a:latin typeface="Google Sans"/>
              </a:rPr>
              <a:t> </a:t>
            </a:r>
            <a:r>
              <a:rPr kumimoji="0" lang="en-US" altLang="en-US" sz="1100" b="0" i="0" u="none" strike="noStrike" cap="none" normalizeH="0" baseline="0" dirty="0" err="1">
                <a:ln>
                  <a:noFill/>
                </a:ln>
                <a:effectLst/>
                <a:latin typeface="Google Sans Mono"/>
              </a:rPr>
              <a:t>df</a:t>
            </a:r>
            <a:r>
              <a:rPr kumimoji="0" lang="en-US" altLang="en-US" sz="1100" b="0" i="0" u="none" strike="noStrike" cap="none" normalizeH="0" baseline="0" dirty="0">
                <a:ln>
                  <a:noFill/>
                </a:ln>
                <a:effectLst/>
                <a:latin typeface="Google Sans"/>
              </a:rPr>
              <a:t> and return the number of missing values in each column. The </a:t>
            </a:r>
            <a:r>
              <a:rPr kumimoji="0" lang="en-US" altLang="en-US" sz="1100" b="0" i="0" u="none" strike="noStrike" cap="none" normalizeH="0" baseline="0" dirty="0">
                <a:ln>
                  <a:noFill/>
                </a:ln>
                <a:effectLst/>
                <a:latin typeface="Google Sans Mono"/>
              </a:rPr>
              <a:t>.</a:t>
            </a:r>
            <a:r>
              <a:rPr kumimoji="0" lang="en-US" altLang="en-US" sz="1100" b="0" i="0" u="none" strike="noStrike" cap="none" normalizeH="0" baseline="0" dirty="0" err="1">
                <a:ln>
                  <a:noFill/>
                </a:ln>
                <a:effectLst/>
                <a:latin typeface="Google Sans Mono"/>
              </a:rPr>
              <a:t>isnull</a:t>
            </a:r>
            <a:r>
              <a:rPr kumimoji="0" lang="en-US" altLang="en-US" sz="1100" b="0" i="0" u="none" strike="noStrike" cap="none" normalizeH="0" baseline="0" dirty="0">
                <a:ln>
                  <a:noFill/>
                </a:ln>
                <a:effectLst/>
                <a:latin typeface="Google Sans Mono"/>
              </a:rPr>
              <a:t>()</a:t>
            </a:r>
            <a:r>
              <a:rPr kumimoji="0" lang="en-US" altLang="en-US" sz="1100" b="0" i="0" u="none" strike="noStrike" cap="none" normalizeH="0" baseline="0" dirty="0">
                <a:ln>
                  <a:noFill/>
                </a:ln>
                <a:effectLst/>
                <a:latin typeface="Google Sans"/>
              </a:rPr>
              <a:t> method returns a </a:t>
            </a:r>
            <a:r>
              <a:rPr kumimoji="0" lang="en-US" altLang="en-US" sz="1100" b="0" i="0" u="none" strike="noStrike" cap="none" normalizeH="0" baseline="0" dirty="0" err="1">
                <a:ln>
                  <a:noFill/>
                </a:ln>
                <a:effectLst/>
                <a:latin typeface="Google Sans"/>
              </a:rPr>
              <a:t>DataFrame</a:t>
            </a:r>
            <a:r>
              <a:rPr kumimoji="0" lang="en-US" altLang="en-US" sz="1100" b="0" i="0" u="none" strike="noStrike" cap="none" normalizeH="0" baseline="0" dirty="0">
                <a:ln>
                  <a:noFill/>
                </a:ln>
                <a:effectLst/>
                <a:latin typeface="Google Sans"/>
              </a:rPr>
              <a:t> where each cell is True if the corresponding value in the original </a:t>
            </a:r>
            <a:r>
              <a:rPr kumimoji="0" lang="en-US" altLang="en-US" sz="1100" b="0" i="0" u="none" strike="noStrike" cap="none" normalizeH="0" baseline="0" dirty="0" err="1">
                <a:ln>
                  <a:noFill/>
                </a:ln>
                <a:effectLst/>
                <a:latin typeface="Google Sans"/>
              </a:rPr>
              <a:t>DataFrame</a:t>
            </a:r>
            <a:r>
              <a:rPr kumimoji="0" lang="en-US" altLang="en-US" sz="1100" b="0" i="0" u="none" strike="noStrike" cap="none" normalizeH="0" baseline="0" dirty="0">
                <a:ln>
                  <a:noFill/>
                </a:ln>
                <a:effectLst/>
                <a:latin typeface="Google Sans"/>
              </a:rPr>
              <a:t> is </a:t>
            </a:r>
            <a:r>
              <a:rPr kumimoji="0" lang="en-US" altLang="en-US" sz="1100" b="0" i="0" u="none" strike="noStrike" cap="none" normalizeH="0" baseline="0" dirty="0" err="1">
                <a:ln>
                  <a:noFill/>
                </a:ln>
                <a:effectLst/>
                <a:latin typeface="Google Sans"/>
              </a:rPr>
              <a:t>NaN</a:t>
            </a:r>
            <a:r>
              <a:rPr kumimoji="0" lang="en-US" altLang="en-US" sz="1100" b="0" i="0" u="none" strike="noStrike" cap="none" normalizeH="0" baseline="0" dirty="0">
                <a:ln>
                  <a:noFill/>
                </a:ln>
                <a:effectLst/>
                <a:latin typeface="Google Sans"/>
              </a:rPr>
              <a:t> and False otherwise. The </a:t>
            </a:r>
            <a:r>
              <a:rPr kumimoji="0" lang="en-US" altLang="en-US" sz="1100" b="0" i="0" u="none" strike="noStrike" cap="none" normalizeH="0" baseline="0" dirty="0">
                <a:ln>
                  <a:noFill/>
                </a:ln>
                <a:effectLst/>
                <a:latin typeface="Google Sans Mono"/>
              </a:rPr>
              <a:t>.sum()</a:t>
            </a:r>
            <a:r>
              <a:rPr kumimoji="0" lang="en-US" altLang="en-US" sz="1100" b="0" i="0" u="none" strike="noStrike" cap="none" normalizeH="0" baseline="0" dirty="0">
                <a:ln>
                  <a:noFill/>
                </a:ln>
                <a:effectLst/>
                <a:latin typeface="Google Sans"/>
              </a:rPr>
              <a:t> method then computes the sum of the values in each column, which is the number of </a:t>
            </a:r>
            <a:r>
              <a:rPr kumimoji="0" lang="en-US" altLang="en-US" sz="1100" b="0" i="0" u="none" strike="noStrike" cap="none" normalizeH="0" baseline="0" dirty="0" err="1">
                <a:ln>
                  <a:noFill/>
                </a:ln>
                <a:effectLst/>
                <a:latin typeface="Google Sans"/>
              </a:rPr>
              <a:t>NaNs</a:t>
            </a:r>
            <a:r>
              <a:rPr kumimoji="0" lang="en-US" altLang="en-US" sz="1100" b="0" i="0" u="none" strike="noStrike" cap="none" normalizeH="0" baseline="0" dirty="0">
                <a:ln>
                  <a:noFill/>
                </a:ln>
                <a:effectLst/>
                <a:latin typeface="Google Sans"/>
              </a:rPr>
              <a:t> in that column.</a:t>
            </a:r>
            <a:r>
              <a:rPr kumimoji="0" lang="en-US" altLang="en-US" sz="11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b="0" i="0" dirty="0">
                <a:effectLst/>
                <a:latin typeface="Google Sans"/>
              </a:rPr>
              <a:t>The numbers you see in the output are counts or frequencies of different data elements. For example, the number 65,021 in the CLNDISDBINCL column indicates that there are 65,021 variants in the data set that have been called in the </a:t>
            </a:r>
            <a:r>
              <a:rPr lang="en-US" sz="1100" b="0" i="0" dirty="0" err="1">
                <a:effectLst/>
                <a:latin typeface="Google Sans"/>
              </a:rPr>
              <a:t>ClinVar</a:t>
            </a:r>
            <a:r>
              <a:rPr lang="en-US" sz="1100" b="0" i="0" dirty="0">
                <a:effectLst/>
                <a:latin typeface="Google Sans"/>
              </a:rPr>
              <a:t> database and that are included in other variant databases. Similarly, the number 37,529 in the CLNVI column indicates that there are 37,529 variants in the data set that have been called in the </a:t>
            </a:r>
            <a:r>
              <a:rPr lang="en-US" sz="1100" b="0" i="0" dirty="0" err="1">
                <a:effectLst/>
                <a:latin typeface="Google Sans"/>
              </a:rPr>
              <a:t>ClinVar</a:t>
            </a:r>
            <a:r>
              <a:rPr lang="en-US" sz="1100" b="0" i="0" dirty="0">
                <a:effectLst/>
                <a:latin typeface="Google Sans"/>
              </a:rPr>
              <a:t> IBD (inbreeding) database.</a:t>
            </a:r>
            <a:endParaRPr kumimoji="0" lang="en-US" altLang="en-US"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53471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09374-232E-8567-B1F4-64194D753CA2}"/>
              </a:ext>
            </a:extLst>
          </p:cNvPr>
          <p:cNvPicPr>
            <a:picLocks noChangeAspect="1"/>
          </p:cNvPicPr>
          <p:nvPr/>
        </p:nvPicPr>
        <p:blipFill>
          <a:blip r:embed="rId2"/>
          <a:stretch>
            <a:fillRect/>
          </a:stretch>
        </p:blipFill>
        <p:spPr>
          <a:xfrm>
            <a:off x="512378" y="58381"/>
            <a:ext cx="7366049" cy="1542393"/>
          </a:xfrm>
          <a:prstGeom prst="rect">
            <a:avLst/>
          </a:prstGeom>
        </p:spPr>
      </p:pic>
      <p:sp>
        <p:nvSpPr>
          <p:cNvPr id="6" name="Rectangle 1">
            <a:extLst>
              <a:ext uri="{FF2B5EF4-FFF2-40B4-BE49-F238E27FC236}">
                <a16:creationId xmlns:a16="http://schemas.microsoft.com/office/drawing/2014/main" id="{C1CF327C-FFCB-DEA8-8914-81B920FDE81B}"/>
              </a:ext>
            </a:extLst>
          </p:cNvPr>
          <p:cNvSpPr>
            <a:spLocks noGrp="1" noChangeArrowheads="1"/>
          </p:cNvSpPr>
          <p:nvPr>
            <p:ph type="title"/>
          </p:nvPr>
        </p:nvSpPr>
        <p:spPr bwMode="auto">
          <a:xfrm>
            <a:off x="512378" y="1672635"/>
            <a:ext cx="7707212" cy="4914150"/>
          </a:xfrm>
          <a:prstGeom prst="rect">
            <a:avLst/>
          </a:prstGeom>
          <a:solidFill>
            <a:schemeClr val="bg2"/>
          </a:solidFill>
          <a:ln>
            <a:noFill/>
          </a:ln>
          <a:effectLst/>
        </p:spPr>
        <p:txBody>
          <a:bodyPr vert="horz" wrap="squar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Google Sans"/>
              </a:rPr>
              <a:t>It i</a:t>
            </a:r>
            <a:r>
              <a:rPr kumimoji="0" lang="en-US" altLang="en-US" sz="1200" b="0" i="0" u="none" strike="noStrike" cap="none" normalizeH="0" baseline="0" dirty="0">
                <a:ln>
                  <a:noFill/>
                </a:ln>
                <a:effectLst/>
                <a:latin typeface="Google Sans"/>
              </a:rPr>
              <a:t>s a part of a data cleaning process, specifically removing columns that are deemed unnecessary or redundant for the analysis or modeling at hand. The code snippet involves two steps:</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sng" strike="noStrike" cap="none" normalizeH="0" baseline="0" dirty="0">
                <a:ln>
                  <a:noFill/>
                </a:ln>
                <a:effectLst/>
                <a:latin typeface="Google Sans"/>
              </a:rPr>
              <a:t>Dropping columns: </a:t>
            </a:r>
            <a:r>
              <a:rPr kumimoji="0" lang="en-US" altLang="en-US" sz="1200" b="0" i="0" u="none" strike="noStrike" cap="none" normalizeH="0" baseline="0" dirty="0">
                <a:ln>
                  <a:noFill/>
                </a:ln>
                <a:effectLst/>
                <a:latin typeface="Google Sans"/>
              </a:rPr>
              <a:t>The </a:t>
            </a:r>
            <a:r>
              <a:rPr kumimoji="0" lang="en-US" altLang="en-US" sz="1000" b="0" i="0" u="none" strike="noStrike" cap="none" normalizeH="0" baseline="0" dirty="0" err="1">
                <a:ln>
                  <a:noFill/>
                </a:ln>
                <a:effectLst/>
                <a:latin typeface="Google Sans Mono"/>
              </a:rPr>
              <a:t>df.drop</a:t>
            </a:r>
            <a:r>
              <a:rPr kumimoji="0" lang="en-US" altLang="en-US" sz="1000" b="0" i="0" u="none" strike="noStrike" cap="none" normalizeH="0" baseline="0" dirty="0">
                <a:ln>
                  <a:noFill/>
                </a:ln>
                <a:effectLst/>
                <a:latin typeface="Google Sans Mono"/>
              </a:rPr>
              <a:t>()</a:t>
            </a:r>
            <a:r>
              <a:rPr kumimoji="0" lang="en-US" altLang="en-US" sz="1200" b="0" i="0" u="none" strike="noStrike" cap="none" normalizeH="0" baseline="0" dirty="0">
                <a:ln>
                  <a:noFill/>
                </a:ln>
                <a:effectLst/>
                <a:latin typeface="Google Sans"/>
              </a:rPr>
              <a:t> method is used to remove specified columns from a </a:t>
            </a:r>
            <a:r>
              <a:rPr kumimoji="0" lang="en-US" altLang="en-US" sz="1200" b="0" i="0" u="none" strike="noStrike" cap="none" normalizeH="0" baseline="0" dirty="0" err="1">
                <a:ln>
                  <a:noFill/>
                </a:ln>
                <a:effectLst/>
                <a:latin typeface="Google Sans"/>
              </a:rPr>
              <a:t>DataFrame</a:t>
            </a:r>
            <a:r>
              <a:rPr kumimoji="0" lang="en-US" altLang="en-US" sz="1200" b="0" i="0" u="none" strike="noStrike" cap="none" normalizeH="0" baseline="0" dirty="0">
                <a:ln>
                  <a:noFill/>
                </a:ln>
                <a:effectLst/>
                <a:latin typeface="Google Sans"/>
              </a:rPr>
              <a:t>. In this case, the following columns are being dropped: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CLNDISDBINCL</a:t>
            </a:r>
            <a:r>
              <a:rPr kumimoji="0" lang="en-US" altLang="en-US" sz="1200" b="0" i="0" u="none" strike="noStrike" cap="none" normalizeH="0" baseline="0" dirty="0">
                <a:ln>
                  <a:noFill/>
                </a:ln>
                <a:effectLst/>
                <a:latin typeface="Google Sans"/>
              </a:rPr>
              <a:t>: This column might contain redundant information about variants called in the </a:t>
            </a:r>
            <a:r>
              <a:rPr kumimoji="0" lang="en-US" altLang="en-US" sz="1200" b="0" i="0" u="none" strike="noStrike" cap="none" normalizeH="0" baseline="0" dirty="0" err="1">
                <a:ln>
                  <a:noFill/>
                </a:ln>
                <a:effectLst/>
                <a:latin typeface="Google Sans"/>
              </a:rPr>
              <a:t>ClinVar</a:t>
            </a:r>
            <a:r>
              <a:rPr kumimoji="0" lang="en-US" altLang="en-US" sz="1200" b="0" i="0" u="none" strike="noStrike" cap="none" normalizeH="0" baseline="0" dirty="0">
                <a:ln>
                  <a:noFill/>
                </a:ln>
                <a:effectLst/>
                <a:latin typeface="Google Sans"/>
              </a:rPr>
              <a:t> database.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CLNDNINCL</a:t>
            </a:r>
            <a:r>
              <a:rPr kumimoji="0" lang="en-US" altLang="en-US" sz="1200" b="0" i="0" u="none" strike="noStrike" cap="none" normalizeH="0" baseline="0" dirty="0">
                <a:ln>
                  <a:noFill/>
                </a:ln>
                <a:effectLst/>
                <a:latin typeface="Google Sans"/>
              </a:rPr>
              <a:t>: Similar to </a:t>
            </a:r>
            <a:r>
              <a:rPr kumimoji="0" lang="en-US" altLang="en-US" sz="1000" b="0" i="0" u="none" strike="noStrike" cap="none" normalizeH="0" baseline="0" dirty="0">
                <a:ln>
                  <a:noFill/>
                </a:ln>
                <a:effectLst/>
                <a:latin typeface="Google Sans Mono"/>
              </a:rPr>
              <a:t>CLNDISDBINCL</a:t>
            </a:r>
            <a:r>
              <a:rPr kumimoji="0" lang="en-US" altLang="en-US" sz="1200" b="0" i="0" u="none" strike="noStrike" cap="none" normalizeH="0" baseline="0" dirty="0">
                <a:ln>
                  <a:noFill/>
                </a:ln>
                <a:effectLst/>
                <a:latin typeface="Google Sans"/>
              </a:rPr>
              <a:t>, this column might contain redundant information about variants included in other variant databases.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CLNSIGINCL</a:t>
            </a:r>
            <a:r>
              <a:rPr kumimoji="0" lang="en-US" altLang="en-US" sz="1200" b="0" i="0" u="none" strike="noStrike" cap="none" normalizeH="0" baseline="0" dirty="0">
                <a:ln>
                  <a:noFill/>
                </a:ln>
                <a:effectLst/>
                <a:latin typeface="Google Sans"/>
              </a:rPr>
              <a:t>: This column might contain redundant information about variants included in the HGNC variation database.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SSR</a:t>
            </a:r>
            <a:r>
              <a:rPr kumimoji="0" lang="en-US" altLang="en-US" sz="1200" b="0" i="0" u="none" strike="noStrike" cap="none" normalizeH="0" baseline="0" dirty="0">
                <a:ln>
                  <a:noFill/>
                </a:ln>
                <a:effectLst/>
                <a:latin typeface="Google Sans"/>
              </a:rPr>
              <a:t>: This column might contain information about simple sequence repeats (SSRs), which could be analyzed separately.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DISTANCE</a:t>
            </a:r>
            <a:r>
              <a:rPr kumimoji="0" lang="en-US" altLang="en-US" sz="1200" b="0" i="0" u="none" strike="noStrike" cap="none" normalizeH="0" baseline="0" dirty="0">
                <a:ln>
                  <a:noFill/>
                </a:ln>
                <a:effectLst/>
                <a:latin typeface="Google Sans"/>
              </a:rPr>
              <a:t>: This column might contain information about the distance between variants, which could be calculated if needed.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MOTIF_NAME</a:t>
            </a:r>
            <a:r>
              <a:rPr kumimoji="0" lang="en-US" altLang="en-US" sz="1200" b="0" i="0" u="none" strike="noStrike" cap="none" normalizeH="0" baseline="0" dirty="0">
                <a:ln>
                  <a:noFill/>
                </a:ln>
                <a:effectLst/>
                <a:latin typeface="Google Sans"/>
              </a:rPr>
              <a:t>: This column might contain information about the names of motifs associated with variants, which could be analyzed separately.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MOTIF_POS</a:t>
            </a:r>
            <a:r>
              <a:rPr kumimoji="0" lang="en-US" altLang="en-US" sz="1200" b="0" i="0" u="none" strike="noStrike" cap="none" normalizeH="0" baseline="0" dirty="0">
                <a:ln>
                  <a:noFill/>
                </a:ln>
                <a:effectLst/>
                <a:latin typeface="Google Sans"/>
              </a:rPr>
              <a:t>: This column might contain information about the positions of motifs associated with variants, which could be analyzed separately.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HIGH_INF_POS</a:t>
            </a:r>
            <a:r>
              <a:rPr kumimoji="0" lang="en-US" altLang="en-US" sz="1200" b="0" i="0" u="none" strike="noStrike" cap="none" normalizeH="0" baseline="0" dirty="0">
                <a:ln>
                  <a:noFill/>
                </a:ln>
                <a:effectLst/>
                <a:latin typeface="Google Sans"/>
              </a:rPr>
              <a:t>: This column might contain information about the positions of highly informative regions, which could be analyzed separately.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effectLst/>
                <a:latin typeface="Google Sans Mono"/>
              </a:rPr>
              <a:t>MOTIF_SCORE_CHANGE</a:t>
            </a:r>
            <a:r>
              <a:rPr kumimoji="0" lang="en-US" altLang="en-US" sz="1200" b="0" i="0" u="none" strike="noStrike" cap="none" normalizeH="0" baseline="0" dirty="0">
                <a:ln>
                  <a:noFill/>
                </a:ln>
                <a:effectLst/>
                <a:latin typeface="Google Sans"/>
              </a:rPr>
              <a:t>: This column might contain information about the change in motif scores associated with variants, which could be analyzed separately.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sng" strike="noStrike" cap="none" normalizeH="0" baseline="0" dirty="0">
                <a:ln>
                  <a:noFill/>
                </a:ln>
                <a:effectLst/>
                <a:latin typeface="Google Sans"/>
              </a:rPr>
              <a:t>Displaying the head of the </a:t>
            </a:r>
            <a:r>
              <a:rPr kumimoji="0" lang="en-US" altLang="en-US" sz="1400" b="1" i="0" u="sng" strike="noStrike" cap="none" normalizeH="0" baseline="0" dirty="0" err="1">
                <a:ln>
                  <a:noFill/>
                </a:ln>
                <a:effectLst/>
                <a:latin typeface="Google Sans"/>
              </a:rPr>
              <a:t>DataFrame</a:t>
            </a:r>
            <a:r>
              <a:rPr kumimoji="0" lang="en-US" altLang="en-US" sz="1400" b="1" i="0" u="sng" strike="noStrike" cap="none" normalizeH="0" baseline="0" dirty="0">
                <a:ln>
                  <a:noFill/>
                </a:ln>
                <a:effectLst/>
                <a:latin typeface="Google Sans"/>
              </a:rPr>
              <a:t>: </a:t>
            </a:r>
            <a:r>
              <a:rPr kumimoji="0" lang="en-US" altLang="en-US" sz="1200" b="0" i="0" u="none" strike="noStrike" cap="none" normalizeH="0" baseline="0" dirty="0">
                <a:ln>
                  <a:noFill/>
                </a:ln>
                <a:effectLst/>
                <a:latin typeface="Google Sans"/>
              </a:rPr>
              <a:t>After dropping the columns, the </a:t>
            </a:r>
            <a:r>
              <a:rPr kumimoji="0" lang="en-US" altLang="en-US" sz="1000" b="0" i="0" u="none" strike="noStrike" cap="none" normalizeH="0" baseline="0" dirty="0" err="1">
                <a:ln>
                  <a:noFill/>
                </a:ln>
                <a:effectLst/>
                <a:latin typeface="Google Sans Mono"/>
              </a:rPr>
              <a:t>df.head</a:t>
            </a:r>
            <a:r>
              <a:rPr kumimoji="0" lang="en-US" altLang="en-US" sz="1000" b="0" i="0" u="none" strike="noStrike" cap="none" normalizeH="0" baseline="0" dirty="0">
                <a:ln>
                  <a:noFill/>
                </a:ln>
                <a:effectLst/>
                <a:latin typeface="Google Sans Mono"/>
              </a:rPr>
              <a:t>()</a:t>
            </a:r>
            <a:r>
              <a:rPr kumimoji="0" lang="en-US" altLang="en-US" sz="1200" b="0" i="0" u="none" strike="noStrike" cap="none" normalizeH="0" baseline="0" dirty="0">
                <a:ln>
                  <a:noFill/>
                </a:ln>
                <a:effectLst/>
                <a:latin typeface="Google Sans"/>
              </a:rPr>
              <a:t> method is used to display the first few rows of the modified </a:t>
            </a:r>
            <a:r>
              <a:rPr kumimoji="0" lang="en-US" altLang="en-US" sz="1200" b="0" i="0" u="none" strike="noStrike" cap="none" normalizeH="0" baseline="0" dirty="0" err="1">
                <a:ln>
                  <a:noFill/>
                </a:ln>
                <a:effectLst/>
                <a:latin typeface="Google Sans"/>
              </a:rPr>
              <a:t>DataFrame</a:t>
            </a:r>
            <a:r>
              <a:rPr kumimoji="0" lang="en-US" altLang="en-US" sz="1200" b="0" i="0" u="none" strike="noStrike" cap="none" normalizeH="0" baseline="0" dirty="0">
                <a:ln>
                  <a:noFill/>
                </a:ln>
                <a:effectLst/>
                <a:latin typeface="Google Sans"/>
              </a:rPr>
              <a:t>. This provides a quick overview of the remaining columns and their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Google Sans"/>
              </a:rPr>
              <a:t>The overall purpose of this code snippet is to streamline the </a:t>
            </a:r>
            <a:r>
              <a:rPr kumimoji="0" lang="en-US" altLang="en-US" sz="1200" b="0" i="0" u="none" strike="noStrike" cap="none" normalizeH="0" baseline="0" dirty="0" err="1">
                <a:ln>
                  <a:noFill/>
                </a:ln>
                <a:effectLst/>
                <a:latin typeface="Google Sans"/>
              </a:rPr>
              <a:t>DataFrame</a:t>
            </a:r>
            <a:r>
              <a:rPr kumimoji="0" lang="en-US" altLang="en-US" sz="1200" b="0" i="0" u="none" strike="noStrike" cap="none" normalizeH="0" baseline="0" dirty="0">
                <a:ln>
                  <a:noFill/>
                </a:ln>
                <a:effectLst/>
                <a:latin typeface="Google Sans"/>
              </a:rPr>
              <a:t> by eliminating columns that are not immediately relevant to the current analysis or modeling task. This can help improve the efficiency of data processing and reduce the amount of data that needs to be handled.</a:t>
            </a: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17087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139B-93B2-7EC4-4EA4-17AC4A398C22}"/>
              </a:ext>
            </a:extLst>
          </p:cNvPr>
          <p:cNvSpPr>
            <a:spLocks noGrp="1"/>
          </p:cNvSpPr>
          <p:nvPr>
            <p:ph type="title"/>
          </p:nvPr>
        </p:nvSpPr>
        <p:spPr>
          <a:xfrm>
            <a:off x="677334" y="609599"/>
            <a:ext cx="8596668" cy="5988269"/>
          </a:xfrm>
        </p:spPr>
        <p:txBody>
          <a:bodyPr/>
          <a:lstStyle/>
          <a:p>
            <a:endParaRPr lang="en-IN" dirty="0"/>
          </a:p>
        </p:txBody>
      </p:sp>
      <p:pic>
        <p:nvPicPr>
          <p:cNvPr id="4" name="Picture 3">
            <a:extLst>
              <a:ext uri="{FF2B5EF4-FFF2-40B4-BE49-F238E27FC236}">
                <a16:creationId xmlns:a16="http://schemas.microsoft.com/office/drawing/2014/main" id="{06E8A4B2-D497-35E2-1FDB-71C5CC6A02E3}"/>
              </a:ext>
            </a:extLst>
          </p:cNvPr>
          <p:cNvPicPr>
            <a:picLocks noChangeAspect="1"/>
          </p:cNvPicPr>
          <p:nvPr/>
        </p:nvPicPr>
        <p:blipFill>
          <a:blip r:embed="rId2"/>
          <a:stretch>
            <a:fillRect/>
          </a:stretch>
        </p:blipFill>
        <p:spPr>
          <a:xfrm>
            <a:off x="677332" y="95296"/>
            <a:ext cx="8596668" cy="1474276"/>
          </a:xfrm>
          <a:prstGeom prst="rect">
            <a:avLst/>
          </a:prstGeom>
        </p:spPr>
      </p:pic>
      <p:pic>
        <p:nvPicPr>
          <p:cNvPr id="6" name="Picture 5">
            <a:extLst>
              <a:ext uri="{FF2B5EF4-FFF2-40B4-BE49-F238E27FC236}">
                <a16:creationId xmlns:a16="http://schemas.microsoft.com/office/drawing/2014/main" id="{F862B0E1-0C99-69F4-6B41-26F43F296375}"/>
              </a:ext>
            </a:extLst>
          </p:cNvPr>
          <p:cNvPicPr>
            <a:picLocks noChangeAspect="1"/>
          </p:cNvPicPr>
          <p:nvPr/>
        </p:nvPicPr>
        <p:blipFill>
          <a:blip r:embed="rId3"/>
          <a:stretch>
            <a:fillRect/>
          </a:stretch>
        </p:blipFill>
        <p:spPr>
          <a:xfrm>
            <a:off x="677332" y="1779603"/>
            <a:ext cx="8596667" cy="1699407"/>
          </a:xfrm>
          <a:prstGeom prst="rect">
            <a:avLst/>
          </a:prstGeom>
        </p:spPr>
      </p:pic>
      <p:pic>
        <p:nvPicPr>
          <p:cNvPr id="8" name="Picture 7">
            <a:extLst>
              <a:ext uri="{FF2B5EF4-FFF2-40B4-BE49-F238E27FC236}">
                <a16:creationId xmlns:a16="http://schemas.microsoft.com/office/drawing/2014/main" id="{A13DCB6D-6FAC-8281-706D-62B4CE1E3FD8}"/>
              </a:ext>
            </a:extLst>
          </p:cNvPr>
          <p:cNvPicPr>
            <a:picLocks noChangeAspect="1"/>
          </p:cNvPicPr>
          <p:nvPr/>
        </p:nvPicPr>
        <p:blipFill>
          <a:blip r:embed="rId4"/>
          <a:stretch>
            <a:fillRect/>
          </a:stretch>
        </p:blipFill>
        <p:spPr>
          <a:xfrm>
            <a:off x="677333" y="3689041"/>
            <a:ext cx="8596666" cy="1535131"/>
          </a:xfrm>
          <a:prstGeom prst="rect">
            <a:avLst/>
          </a:prstGeom>
        </p:spPr>
      </p:pic>
      <p:pic>
        <p:nvPicPr>
          <p:cNvPr id="10" name="Picture 9">
            <a:extLst>
              <a:ext uri="{FF2B5EF4-FFF2-40B4-BE49-F238E27FC236}">
                <a16:creationId xmlns:a16="http://schemas.microsoft.com/office/drawing/2014/main" id="{E6B4E036-A50E-D3CA-5AF5-A62F7C70778D}"/>
              </a:ext>
            </a:extLst>
          </p:cNvPr>
          <p:cNvPicPr>
            <a:picLocks noChangeAspect="1"/>
          </p:cNvPicPr>
          <p:nvPr/>
        </p:nvPicPr>
        <p:blipFill>
          <a:blip r:embed="rId5"/>
          <a:stretch>
            <a:fillRect/>
          </a:stretch>
        </p:blipFill>
        <p:spPr>
          <a:xfrm>
            <a:off x="677331" y="5391192"/>
            <a:ext cx="8596667" cy="1311692"/>
          </a:xfrm>
          <a:prstGeom prst="rect">
            <a:avLst/>
          </a:prstGeom>
        </p:spPr>
      </p:pic>
    </p:spTree>
    <p:extLst>
      <p:ext uri="{BB962C8B-B14F-4D97-AF65-F5344CB8AC3E}">
        <p14:creationId xmlns:p14="http://schemas.microsoft.com/office/powerpoint/2010/main" val="1249786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0117-DDD1-5AEC-50AC-1FE6E61FE3B0}"/>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583C5D92-BB54-EBE5-ACCF-D6BADABD124B}"/>
              </a:ext>
            </a:extLst>
          </p:cNvPr>
          <p:cNvPicPr>
            <a:picLocks noChangeAspect="1"/>
          </p:cNvPicPr>
          <p:nvPr/>
        </p:nvPicPr>
        <p:blipFill>
          <a:blip r:embed="rId2"/>
          <a:stretch>
            <a:fillRect/>
          </a:stretch>
        </p:blipFill>
        <p:spPr>
          <a:xfrm>
            <a:off x="380782" y="320317"/>
            <a:ext cx="9563929" cy="5387807"/>
          </a:xfrm>
          <a:prstGeom prst="rect">
            <a:avLst/>
          </a:prstGeom>
        </p:spPr>
      </p:pic>
    </p:spTree>
    <p:extLst>
      <p:ext uri="{BB962C8B-B14F-4D97-AF65-F5344CB8AC3E}">
        <p14:creationId xmlns:p14="http://schemas.microsoft.com/office/powerpoint/2010/main" val="375772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60C459E1-E8E1-6E8F-26E4-AA9CA70DD3FB}"/>
              </a:ext>
            </a:extLst>
          </p:cNvPr>
          <p:cNvSpPr>
            <a:spLocks noGrp="1" noChangeArrowheads="1"/>
          </p:cNvSpPr>
          <p:nvPr>
            <p:ph type="title"/>
          </p:nvPr>
        </p:nvSpPr>
        <p:spPr bwMode="auto">
          <a:xfrm>
            <a:off x="363287" y="3654867"/>
            <a:ext cx="9035237" cy="2267271"/>
          </a:xfrm>
          <a:prstGeom prst="rect">
            <a:avLst/>
          </a:prstGeom>
          <a:solidFill>
            <a:schemeClr val="bg1"/>
          </a:solidFill>
          <a:ln>
            <a:noFill/>
          </a:ln>
          <a:effectLst/>
        </p:spPr>
        <p:txBody>
          <a:bodyPr vert="horz" wrap="squar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Removing a Column: The line </a:t>
            </a:r>
            <a:r>
              <a:rPr kumimoji="0" lang="en-US" altLang="en-US" sz="1800" b="0" i="0" u="none" strike="noStrike" cap="none" normalizeH="0" baseline="0" dirty="0" err="1">
                <a:ln>
                  <a:noFill/>
                </a:ln>
                <a:effectLst/>
                <a:latin typeface="Arial" panose="020B0604020202020204" pitchFamily="34" charset="0"/>
              </a:rPr>
              <a:t>df</a:t>
            </a:r>
            <a:r>
              <a:rPr kumimoji="0" lang="en-US" altLang="en-US" sz="1800" b="0" i="0" u="none" strike="noStrike" cap="none" normalizeH="0" baseline="0" dirty="0">
                <a:ln>
                  <a:noFill/>
                </a:ln>
                <a:effectLst/>
                <a:latin typeface="Arial" panose="020B0604020202020204" pitchFamily="34" charset="0"/>
              </a:rPr>
              <a:t> = </a:t>
            </a:r>
            <a:r>
              <a:rPr kumimoji="0" lang="en-US" altLang="en-US" sz="1800" b="0" i="0" u="none" strike="noStrike" cap="none" normalizeH="0" baseline="0" dirty="0" err="1">
                <a:ln>
                  <a:noFill/>
                </a:ln>
                <a:effectLst/>
                <a:latin typeface="Arial" panose="020B0604020202020204" pitchFamily="34" charset="0"/>
              </a:rPr>
              <a:t>df.drop</a:t>
            </a:r>
            <a:r>
              <a:rPr kumimoji="0" lang="en-US" altLang="en-US" sz="1800" b="0" i="0" u="none" strike="noStrike" cap="none" normalizeH="0" baseline="0" dirty="0">
                <a:ln>
                  <a:noFill/>
                </a:ln>
                <a:effectLst/>
                <a:latin typeface="Arial" panose="020B0604020202020204" pitchFamily="34" charset="0"/>
              </a:rPr>
              <a:t>(['CLNHGVS'],axis=1) removes the 'CLNHGVS' column from the </a:t>
            </a:r>
            <a:r>
              <a:rPr kumimoji="0" lang="en-US" altLang="en-US" sz="1800" b="0" i="0" u="none" strike="noStrike" cap="none" normalizeH="0" baseline="0" dirty="0" err="1">
                <a:ln>
                  <a:noFill/>
                </a:ln>
                <a:effectLst/>
                <a:latin typeface="Arial" panose="020B0604020202020204" pitchFamily="34" charset="0"/>
              </a:rPr>
              <a:t>DataFrame</a:t>
            </a:r>
            <a:r>
              <a:rPr kumimoji="0" lang="en-US" altLang="en-US" sz="1800" b="0" i="0" u="none" strike="noStrike" cap="none" normalizeH="0" baseline="0" dirty="0">
                <a:ln>
                  <a:noFill/>
                </a:ln>
                <a:effectLst/>
                <a:latin typeface="Arial" panose="020B0604020202020204" pitchFamily="34" charset="0"/>
              </a:rPr>
              <a:t> '</a:t>
            </a:r>
            <a:r>
              <a:rPr kumimoji="0" lang="en-US" altLang="en-US" sz="1800" b="0" i="0" u="none" strike="noStrike" cap="none" normalizeH="0" baseline="0" dirty="0" err="1">
                <a:ln>
                  <a:noFill/>
                </a:ln>
                <a:effectLst/>
                <a:latin typeface="Arial" panose="020B0604020202020204" pitchFamily="34" charset="0"/>
              </a:rPr>
              <a:t>df</a:t>
            </a:r>
            <a:r>
              <a:rPr kumimoji="0" lang="en-US" altLang="en-US" sz="1800" b="0" i="0" u="none" strike="noStrike" cap="none" normalizeH="0" baseline="0" dirty="0">
                <a:ln>
                  <a:noFill/>
                </a:ln>
                <a:effectLst/>
                <a:latin typeface="Arial" panose="020B0604020202020204" pitchFamily="34" charset="0"/>
              </a:rPr>
              <a:t>'.</a:t>
            </a:r>
            <a:br>
              <a:rPr kumimoji="0" lang="en-US" altLang="en-US" sz="1800" b="0" i="0" u="none" strike="noStrike" cap="none" normalizeH="0" baseline="0" dirty="0">
                <a:ln>
                  <a:noFill/>
                </a:ln>
                <a:effectLst/>
                <a:latin typeface="Arial" panose="020B0604020202020204" pitchFamily="34" charset="0"/>
              </a:rPr>
            </a:br>
            <a:br>
              <a:rPr kumimoji="0" lang="en-US" altLang="en-US" sz="1800" b="0" i="0" u="none" strike="noStrike" cap="none" normalizeH="0" baseline="0" dirty="0">
                <a:ln>
                  <a:noFill/>
                </a:ln>
                <a:effectLst/>
                <a:latin typeface="Arial" panose="020B0604020202020204" pitchFamily="34" charset="0"/>
              </a:rPr>
            </a:br>
            <a:r>
              <a:rPr kumimoji="0" lang="en-US" altLang="en-US" sz="1800" b="0" i="0" u="none" strike="noStrike" cap="none" normalizeH="0" baseline="0" dirty="0">
                <a:ln>
                  <a:noFill/>
                </a:ln>
                <a:effectLst/>
                <a:latin typeface="Arial" panose="020B0604020202020204" pitchFamily="34" charset="0"/>
              </a:rPr>
              <a:t>Handling Low-Frequency Categories: The script identifies and groups categories with counts less than 100 in the 'CLNVC' column as 'Other', simplifying the dataset.</a:t>
            </a:r>
            <a:br>
              <a:rPr kumimoji="0" lang="en-US" altLang="en-US" sz="1800" b="0" i="0" u="none" strike="noStrike" cap="none" normalizeH="0" baseline="0" dirty="0">
                <a:ln>
                  <a:noFill/>
                </a:ln>
                <a:effectLst/>
                <a:latin typeface="Arial" panose="020B0604020202020204" pitchFamily="34" charset="0"/>
              </a:rPr>
            </a:br>
            <a:br>
              <a:rPr kumimoji="0" lang="en-US" altLang="en-US" sz="1800" b="0" i="0" u="none" strike="noStrike" cap="none" normalizeH="0" baseline="0" dirty="0">
                <a:ln>
                  <a:noFill/>
                </a:ln>
                <a:effectLst/>
                <a:latin typeface="Arial" panose="020B0604020202020204" pitchFamily="34" charset="0"/>
              </a:rPr>
            </a:br>
            <a:r>
              <a:rPr kumimoji="0" lang="en-US" altLang="en-US" sz="1800" b="0" i="0" u="none" strike="noStrike" cap="none" normalizeH="0" baseline="0" dirty="0">
                <a:ln>
                  <a:noFill/>
                </a:ln>
                <a:effectLst/>
                <a:latin typeface="Arial" panose="020B0604020202020204" pitchFamily="34" charset="0"/>
              </a:rPr>
              <a:t>Processing Categorical Variables: The script processes several categorical columns ('CLNVI', 'INTRON', 'BAM_EDIT', </a:t>
            </a:r>
          </a:p>
        </p:txBody>
      </p:sp>
      <p:pic>
        <p:nvPicPr>
          <p:cNvPr id="3" name="Picture 2">
            <a:extLst>
              <a:ext uri="{FF2B5EF4-FFF2-40B4-BE49-F238E27FC236}">
                <a16:creationId xmlns:a16="http://schemas.microsoft.com/office/drawing/2014/main" id="{0BAAD2EE-628F-89DE-EED2-3AB8082A4691}"/>
              </a:ext>
            </a:extLst>
          </p:cNvPr>
          <p:cNvPicPr>
            <a:picLocks noChangeAspect="1"/>
          </p:cNvPicPr>
          <p:nvPr/>
        </p:nvPicPr>
        <p:blipFill>
          <a:blip r:embed="rId2"/>
          <a:stretch>
            <a:fillRect/>
          </a:stretch>
        </p:blipFill>
        <p:spPr>
          <a:xfrm>
            <a:off x="254772" y="32403"/>
            <a:ext cx="8531009" cy="3622464"/>
          </a:xfrm>
          <a:prstGeom prst="rect">
            <a:avLst/>
          </a:prstGeom>
        </p:spPr>
      </p:pic>
    </p:spTree>
    <p:extLst>
      <p:ext uri="{BB962C8B-B14F-4D97-AF65-F5344CB8AC3E}">
        <p14:creationId xmlns:p14="http://schemas.microsoft.com/office/powerpoint/2010/main" val="293230792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534</TotalTime>
  <Words>1502</Words>
  <Application>Microsoft Office PowerPoint</Application>
  <PresentationFormat>Widescreen</PresentationFormat>
  <Paragraphs>56</Paragraphs>
  <Slides>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 Unicode MS</vt:lpstr>
      <vt:lpstr>Calibri</vt:lpstr>
      <vt:lpstr>Google Sans</vt:lpstr>
      <vt:lpstr>Google Sans Mono</vt:lpstr>
      <vt:lpstr>SegoeUIVariable</vt:lpstr>
      <vt:lpstr>Trebuchet MS</vt:lpstr>
      <vt:lpstr>Wingdings 3</vt:lpstr>
      <vt:lpstr>Facet</vt:lpstr>
      <vt:lpstr>Genetic Classification Project</vt:lpstr>
      <vt:lpstr>IMPORTING LIBRARIERS  </vt:lpstr>
      <vt:lpstr>Displaying DataFrame</vt:lpstr>
      <vt:lpstr>PowerPoint Presentation</vt:lpstr>
      <vt:lpstr>DATA CLEANING  Data cleaning is the process of cleaning up and correcting errors in data to ensure it is accurate and reliable for analysis and modeling.</vt:lpstr>
      <vt:lpstr>It is a part of a data cleaning process, specifically removing columns that are deemed unnecessary or redundant for the analysis or modeling at hand. The code snippet involves two steps: Dropping columns: The df.drop() method is used to remove specified columns from a DataFrame. In this case, the following columns are being dropped: CLNDISDBINCL: This column might contain redundant information about variants called in the ClinVar database. CLNDNINCL: Similar to CLNDISDBINCL, this column might contain redundant information about variants included in other variant databases. CLNSIGINCL: This column might contain redundant information about variants included in the HGNC variation database. SSR: This column might contain information about simple sequence repeats (SSRs), which could be analyzed separately. DISTANCE: This column might contain information about the distance between variants, which could be calculated if needed. MOTIF_NAME: This column might contain information about the names of motifs associated with variants, which could be analyzed separately. MOTIF_POS: This column might contain information about the positions of motifs associated with variants, which could be analyzed separately. HIGH_INF_POS: This column might contain information about the positions of highly informative regions, which could be analyzed separately. MOTIF_SCORE_CHANGE: This column might contain information about the change in motif scores associated with variants, which could be analyzed separately. Displaying the head of the DataFrame: After dropping the columns, the df.head() method is used to display the first few rows of the modified DataFrame. This provides a quick overview of the remaining columns and their values. The overall purpose of this code snippet is to streamline the DataFrame by eliminating columns that are not immediately relevant to the current analysis or modeling task. This can help improve the efficiency of data processing and reduce the amount of data that needs to be handled.</vt:lpstr>
      <vt:lpstr>PowerPoint Presentation</vt:lpstr>
      <vt:lpstr>PowerPoint Presentation</vt:lpstr>
      <vt:lpstr>Removing a Column: The line df = df.drop(['CLNHGVS'],axis=1) removes the 'CLNHGVS' column from the DataFrame 'df'.  Handling Low-Frequency Categories: The script identifies and groups categories with counts less than 100 in the 'CLNVC' column as 'Other', simplifying the dataset.  Processing Categorical Variables: The script processes several categorical columns ('CLNVI', 'INTRON', 'BAM_EDIT',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Classification Project</dc:title>
  <dc:creator>atulpillai129@gmail.com</dc:creator>
  <cp:lastModifiedBy>Uzayr Bombaywala</cp:lastModifiedBy>
  <cp:revision>8</cp:revision>
  <dcterms:created xsi:type="dcterms:W3CDTF">2023-11-08T14:09:00Z</dcterms:created>
  <dcterms:modified xsi:type="dcterms:W3CDTF">2023-11-15T18:17:09Z</dcterms:modified>
</cp:coreProperties>
</file>